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7"/>
  </p:notesMasterIdLst>
  <p:handoutMasterIdLst>
    <p:handoutMasterId r:id="rId58"/>
  </p:handoutMasterIdLst>
  <p:sldIdLst>
    <p:sldId id="256" r:id="rId2"/>
    <p:sldId id="336" r:id="rId3"/>
    <p:sldId id="334" r:id="rId4"/>
    <p:sldId id="257" r:id="rId5"/>
    <p:sldId id="258" r:id="rId6"/>
    <p:sldId id="422" r:id="rId7"/>
    <p:sldId id="421" r:id="rId8"/>
    <p:sldId id="423" r:id="rId9"/>
    <p:sldId id="260" r:id="rId10"/>
    <p:sldId id="378" r:id="rId11"/>
    <p:sldId id="514" r:id="rId12"/>
    <p:sldId id="383" r:id="rId13"/>
    <p:sldId id="384" r:id="rId14"/>
    <p:sldId id="380" r:id="rId15"/>
    <p:sldId id="425" r:id="rId16"/>
    <p:sldId id="261" r:id="rId17"/>
    <p:sldId id="301" r:id="rId18"/>
    <p:sldId id="305" r:id="rId19"/>
    <p:sldId id="308" r:id="rId20"/>
    <p:sldId id="309" r:id="rId21"/>
    <p:sldId id="259" r:id="rId22"/>
    <p:sldId id="479" r:id="rId23"/>
    <p:sldId id="516" r:id="rId24"/>
    <p:sldId id="517" r:id="rId25"/>
    <p:sldId id="519" r:id="rId26"/>
    <p:sldId id="520" r:id="rId27"/>
    <p:sldId id="521" r:id="rId28"/>
    <p:sldId id="522" r:id="rId29"/>
    <p:sldId id="523" r:id="rId30"/>
    <p:sldId id="524" r:id="rId31"/>
    <p:sldId id="525" r:id="rId32"/>
    <p:sldId id="526" r:id="rId33"/>
    <p:sldId id="527" r:id="rId34"/>
    <p:sldId id="528" r:id="rId35"/>
    <p:sldId id="529" r:id="rId36"/>
    <p:sldId id="480" r:id="rId37"/>
    <p:sldId id="485" r:id="rId38"/>
    <p:sldId id="486" r:id="rId39"/>
    <p:sldId id="487" r:id="rId40"/>
    <p:sldId id="488" r:id="rId41"/>
    <p:sldId id="489" r:id="rId42"/>
    <p:sldId id="490" r:id="rId43"/>
    <p:sldId id="491" r:id="rId44"/>
    <p:sldId id="515" r:id="rId45"/>
    <p:sldId id="493" r:id="rId46"/>
    <p:sldId id="494" r:id="rId47"/>
    <p:sldId id="495" r:id="rId48"/>
    <p:sldId id="507" r:id="rId49"/>
    <p:sldId id="508" r:id="rId50"/>
    <p:sldId id="509" r:id="rId51"/>
    <p:sldId id="510" r:id="rId52"/>
    <p:sldId id="511" r:id="rId53"/>
    <p:sldId id="512" r:id="rId54"/>
    <p:sldId id="478" r:id="rId55"/>
    <p:sldId id="458" r:id="rId56"/>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46" autoAdjust="0"/>
    <p:restoredTop sz="89343" autoAdjust="0"/>
  </p:normalViewPr>
  <p:slideViewPr>
    <p:cSldViewPr>
      <p:cViewPr>
        <p:scale>
          <a:sx n="60" d="100"/>
          <a:sy n="60" d="100"/>
        </p:scale>
        <p:origin x="-1888" y="-800"/>
      </p:cViewPr>
      <p:guideLst>
        <p:guide orient="horz" pos="2160"/>
        <p:guide pos="2880"/>
      </p:guideLst>
    </p:cSldViewPr>
  </p:slideViewPr>
  <p:outlineViewPr>
    <p:cViewPr>
      <p:scale>
        <a:sx n="33" d="100"/>
        <a:sy n="33" d="100"/>
      </p:scale>
      <p:origin x="0" y="20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10342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C30B41C-BAD0-4D47-914A-FD96D4DB4F53}" type="datetimeFigureOut">
              <a:rPr lang="zh-TW" altLang="en-US"/>
              <a:pPr/>
              <a:t>13/6/2</a:t>
            </a:fld>
            <a:endParaRPr lang="en-US" altLang="zh-TW"/>
          </a:p>
        </p:txBody>
      </p:sp>
      <p:sp>
        <p:nvSpPr>
          <p:cNvPr id="10342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10342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F3CB7F1-A774-44C1-B03E-8C05F748C51C}" type="slidenum">
              <a:rPr lang="zh-TW" altLang="en-US"/>
              <a:pPr/>
              <a:t>‹#›</a:t>
            </a:fld>
            <a:endParaRPr lang="en-US" altLang="zh-TW"/>
          </a:p>
        </p:txBody>
      </p:sp>
    </p:spTree>
    <p:extLst>
      <p:ext uri="{BB962C8B-B14F-4D97-AF65-F5344CB8AC3E}">
        <p14:creationId xmlns:p14="http://schemas.microsoft.com/office/powerpoint/2010/main" val="2848975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ltLang="zh-TW"/>
          </a:p>
        </p:txBody>
      </p:sp>
      <p:sp>
        <p:nvSpPr>
          <p:cNvPr id="10243"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024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ltLang="zh-TW"/>
          </a:p>
        </p:txBody>
      </p:sp>
      <p:sp>
        <p:nvSpPr>
          <p:cNvPr id="1024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D63D3511-563E-4B64-856B-AB1012347875}" type="slidenum">
              <a:rPr lang="en-US" altLang="zh-TW"/>
              <a:pPr>
                <a:defRPr/>
              </a:pPr>
              <a:t>‹#›</a:t>
            </a:fld>
            <a:endParaRPr lang="en-US" altLang="zh-TW"/>
          </a:p>
        </p:txBody>
      </p:sp>
    </p:spTree>
    <p:extLst>
      <p:ext uri="{BB962C8B-B14F-4D97-AF65-F5344CB8AC3E}">
        <p14:creationId xmlns:p14="http://schemas.microsoft.com/office/powerpoint/2010/main" val="1709121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purduefed.com/community/referra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 Id="rId3" Type="http://schemas.openxmlformats.org/officeDocument/2006/relationships/hyperlink" Target="http://www.housing.purdue.edu/Housing/Residences/PurdueVillage/Graduat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http://www.housing.purdue.edu/btv/"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 Id="rId3" Type="http://schemas.openxmlformats.org/officeDocument/2006/relationships/hyperlink" Target="http://weijentravel.blogspot.com/2006/01/paranoids-packing-list.html"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ait.org.tw/zh/nonimmigrant-visas-fees.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25DC9BB1-611E-440D-AAF6-3AC4817D7C4A}" type="slidenum">
              <a:rPr lang="en-US" altLang="zh-TW" smtClean="0"/>
              <a:pPr/>
              <a:t>1</a:t>
            </a:fld>
            <a:endParaRPr lang="en-US" altLang="zh-TW" smtClean="0"/>
          </a:p>
        </p:txBody>
      </p:sp>
      <p:sp>
        <p:nvSpPr>
          <p:cNvPr id="15362" name="Rectangle 2"/>
          <p:cNvSpPr>
            <a:spLocks noGrp="1" noRot="1" noChangeAspect="1" noChangeArrowheads="1" noTextEdit="1"/>
          </p:cNvSpPr>
          <p:nvPr>
            <p:ph type="sldImg"/>
          </p:nvPr>
        </p:nvSpPr>
        <p:spPr>
          <a:xfrm>
            <a:off x="992188" y="768350"/>
            <a:ext cx="5114925" cy="3836988"/>
          </a:xfrm>
          <a:ln/>
        </p:spPr>
      </p:sp>
      <p:sp>
        <p:nvSpPr>
          <p:cNvPr id="15363" name="Rectangle 3"/>
          <p:cNvSpPr>
            <a:spLocks noGrp="1" noChangeArrowheads="1"/>
          </p:cNvSpPr>
          <p:nvPr>
            <p:ph type="body" idx="1"/>
          </p:nvPr>
        </p:nvSpPr>
        <p:spPr>
          <a:noFill/>
          <a:ln/>
        </p:spPr>
        <p:txBody>
          <a:bodyPr/>
          <a:lstStyle/>
          <a:p>
            <a:pPr eaLnBrk="1" hangingPunct="1"/>
            <a:r>
              <a:rPr lang="en-US" altLang="zh-TW" dirty="0" smtClean="0">
                <a:ea typeface="新細明體" charset="-120"/>
              </a:rPr>
              <a:t>Nancy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r>
              <a:rPr lang="zh-TW" altLang="en-US" dirty="0" smtClean="0"/>
              <a:t>我把</a:t>
            </a:r>
            <a:r>
              <a:rPr lang="en-US" altLang="zh-TW" dirty="0" smtClean="0"/>
              <a:t>I-94</a:t>
            </a:r>
            <a:r>
              <a:rPr lang="zh-TW" altLang="en-US" dirty="0" smtClean="0"/>
              <a:t>部份刪除因為用不到了</a:t>
            </a:r>
            <a:endParaRPr lang="zh-TW" altLang="en-US" dirty="0"/>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10</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11</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12</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13</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14</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15</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16</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4A288FEF-66A1-45BF-AB2A-E51398BDD1DD}" type="slidenum">
              <a:rPr lang="en-US" altLang="zh-TW" smtClean="0"/>
              <a:pPr/>
              <a:t>17</a:t>
            </a:fld>
            <a:endParaRPr lang="en-US" altLang="zh-TW" smtClean="0"/>
          </a:p>
        </p:txBody>
      </p:sp>
      <p:sp>
        <p:nvSpPr>
          <p:cNvPr id="30722" name="Rectangle 2"/>
          <p:cNvSpPr>
            <a:spLocks noGrp="1" noRot="1" noChangeAspect="1" noChangeArrowheads="1" noTextEdit="1"/>
          </p:cNvSpPr>
          <p:nvPr>
            <p:ph type="sldImg"/>
          </p:nvPr>
        </p:nvSpPr>
        <p:spPr>
          <a:xfrm>
            <a:off x="992188" y="768350"/>
            <a:ext cx="5114925" cy="3836988"/>
          </a:xfrm>
          <a:ln/>
        </p:spPr>
      </p:sp>
      <p:sp>
        <p:nvSpPr>
          <p:cNvPr id="30723" name="Rectangle 3"/>
          <p:cNvSpPr>
            <a:spLocks noGrp="1" noChangeArrowheads="1"/>
          </p:cNvSpPr>
          <p:nvPr>
            <p:ph type="body" idx="1"/>
          </p:nvPr>
        </p:nvSpPr>
        <p:spPr>
          <a:noFill/>
          <a:ln/>
        </p:spPr>
        <p:txBody>
          <a:bodyPr/>
          <a:lstStyle/>
          <a:p>
            <a:pPr eaLnBrk="1" hangingPunct="1"/>
            <a:r>
              <a:rPr lang="zh-TW" altLang="en-US" dirty="0" smtClean="0">
                <a:ea typeface="新細明體" charset="-120"/>
              </a:rPr>
              <a:t>很多人會辦</a:t>
            </a:r>
            <a:r>
              <a:rPr lang="en-US" altLang="zh-TW" dirty="0" smtClean="0">
                <a:ea typeface="新細明體" charset="-120"/>
              </a:rPr>
              <a:t>AT&amp;T</a:t>
            </a:r>
            <a:r>
              <a:rPr lang="zh-TW" altLang="en-US" dirty="0" smtClean="0">
                <a:ea typeface="新細明體" charset="-120"/>
              </a:rPr>
              <a:t>的門號。但辦</a:t>
            </a:r>
            <a:r>
              <a:rPr lang="en-US" altLang="zh-TW" dirty="0" smtClean="0">
                <a:ea typeface="新細明體" charset="-120"/>
              </a:rPr>
              <a:t>AT&amp;T</a:t>
            </a:r>
            <a:r>
              <a:rPr lang="zh-TW" altLang="en-US" dirty="0" smtClean="0">
                <a:ea typeface="新細明體" charset="-120"/>
              </a:rPr>
              <a:t>門號不一定要到</a:t>
            </a:r>
            <a:r>
              <a:rPr lang="en-US" altLang="zh-TW" dirty="0" smtClean="0">
                <a:ea typeface="新細明體" charset="-120"/>
              </a:rPr>
              <a:t>AT&amp;T</a:t>
            </a:r>
            <a:r>
              <a:rPr lang="zh-TW" altLang="en-US" dirty="0" smtClean="0">
                <a:ea typeface="新細明體" charset="-120"/>
              </a:rPr>
              <a:t>門市辦理</a:t>
            </a:r>
            <a:r>
              <a:rPr lang="en-US" altLang="zh-TW" dirty="0" smtClean="0">
                <a:ea typeface="新細明體" charset="-120"/>
              </a:rPr>
              <a:t>!</a:t>
            </a:r>
          </a:p>
          <a:p>
            <a:pPr eaLnBrk="1" hangingPunct="1"/>
            <a:r>
              <a:rPr lang="en-US" altLang="zh-TW" dirty="0" smtClean="0">
                <a:ea typeface="新細明體" charset="-120"/>
              </a:rPr>
              <a:t>Amazon,</a:t>
            </a:r>
            <a:r>
              <a:rPr lang="en-US" altLang="zh-TW" baseline="0" dirty="0" smtClean="0">
                <a:ea typeface="新細明體" charset="-120"/>
              </a:rPr>
              <a:t> </a:t>
            </a:r>
            <a:r>
              <a:rPr lang="en-US" altLang="zh-TW" dirty="0" err="1" smtClean="0">
                <a:ea typeface="新細明體" charset="-120"/>
              </a:rPr>
              <a:t>Bestbuy</a:t>
            </a:r>
            <a:r>
              <a:rPr lang="en-US" altLang="zh-TW" dirty="0" smtClean="0">
                <a:ea typeface="新細明體" charset="-120"/>
              </a:rPr>
              <a:t>,</a:t>
            </a:r>
            <a:r>
              <a:rPr lang="en-US" altLang="zh-TW" baseline="0" dirty="0" smtClean="0">
                <a:ea typeface="新細明體" charset="-120"/>
              </a:rPr>
              <a:t> Wal-Mart, Target, Sam’s Club</a:t>
            </a:r>
            <a:r>
              <a:rPr lang="zh-TW" altLang="en-US" baseline="0" dirty="0" smtClean="0">
                <a:ea typeface="新細明體" charset="-120"/>
              </a:rPr>
              <a:t>等等都能辦，而且往往會有特價</a:t>
            </a:r>
            <a:endParaRPr lang="en-US" altLang="zh-TW" baseline="0" dirty="0" smtClean="0">
              <a:ea typeface="新細明體" charset="-120"/>
            </a:endParaRPr>
          </a:p>
          <a:p>
            <a:pPr eaLnBrk="1" hangingPunct="1"/>
            <a:r>
              <a:rPr lang="en-US" altLang="zh-TW" baseline="0" dirty="0" smtClean="0">
                <a:ea typeface="新細明體" charset="-120"/>
              </a:rPr>
              <a:t>AT&amp;T</a:t>
            </a:r>
            <a:r>
              <a:rPr lang="zh-TW" altLang="en-US" baseline="0" dirty="0" smtClean="0">
                <a:ea typeface="新細明體" charset="-120"/>
              </a:rPr>
              <a:t>有</a:t>
            </a:r>
            <a:r>
              <a:rPr lang="en-US" altLang="zh-TW" baseline="0" dirty="0" smtClean="0">
                <a:ea typeface="新細明體" charset="-120"/>
              </a:rPr>
              <a:t>referral program, </a:t>
            </a:r>
            <a:r>
              <a:rPr lang="zh-TW" altLang="en-US" baseline="0" dirty="0" smtClean="0">
                <a:ea typeface="新細明體" charset="-120"/>
              </a:rPr>
              <a:t>可以賺介紹費</a:t>
            </a:r>
            <a:endParaRPr lang="en-US" altLang="zh-TW" baseline="0" dirty="0" smtClean="0">
              <a:ea typeface="新細明體" charset="-120"/>
            </a:endParaRPr>
          </a:p>
          <a:p>
            <a:pPr eaLnBrk="1" hangingPunct="1"/>
            <a:endParaRPr lang="en-US" altLang="zh-TW" baseline="0" dirty="0" smtClean="0">
              <a:ea typeface="新細明體" charset="-120"/>
            </a:endParaRPr>
          </a:p>
          <a:p>
            <a:pPr eaLnBrk="1" hangingPunct="1"/>
            <a:r>
              <a:rPr lang="en-US" altLang="zh-TW" baseline="0" dirty="0" smtClean="0">
                <a:ea typeface="新細明體" charset="-120"/>
              </a:rPr>
              <a:t>AT&amp;T</a:t>
            </a:r>
            <a:r>
              <a:rPr lang="zh-TW" altLang="en-US" baseline="0" dirty="0" smtClean="0">
                <a:ea typeface="新細明體" charset="-120"/>
              </a:rPr>
              <a:t>辦號碼要有信用紀錄者辦比較划算，完全沒有信用記錄者</a:t>
            </a:r>
            <a:r>
              <a:rPr lang="en-US" altLang="zh-TW" baseline="0" dirty="0" smtClean="0">
                <a:ea typeface="新細明體" charset="-120"/>
              </a:rPr>
              <a:t>/</a:t>
            </a:r>
            <a:r>
              <a:rPr lang="zh-TW" altLang="en-US" baseline="0" dirty="0" smtClean="0">
                <a:ea typeface="新細明體" charset="-120"/>
              </a:rPr>
              <a:t>信用紀錄不夠的人需要押金，一年之後才會退，最高</a:t>
            </a:r>
            <a:r>
              <a:rPr lang="en-US" altLang="zh-TW" baseline="0" dirty="0" smtClean="0">
                <a:ea typeface="新細明體" charset="-120"/>
              </a:rPr>
              <a:t>$500</a:t>
            </a:r>
            <a:r>
              <a:rPr lang="zh-TW" altLang="en-US" baseline="0" dirty="0" smtClean="0">
                <a:ea typeface="新細明體" charset="-120"/>
              </a:rPr>
              <a:t>一個門號</a:t>
            </a:r>
            <a:endParaRPr lang="en-US" altLang="zh-TW" baseline="0" dirty="0" smtClean="0">
              <a:ea typeface="新細明體" charset="-120"/>
            </a:endParaRPr>
          </a:p>
          <a:p>
            <a:pPr eaLnBrk="1" hangingPunct="1"/>
            <a:r>
              <a:rPr lang="zh-TW" altLang="en-US" baseline="0" dirty="0" smtClean="0">
                <a:ea typeface="新細明體" charset="-120"/>
              </a:rPr>
              <a:t>如果辦一整個</a:t>
            </a:r>
            <a:r>
              <a:rPr lang="en-US" altLang="zh-TW" baseline="0" dirty="0" smtClean="0">
                <a:ea typeface="新細明體" charset="-120"/>
              </a:rPr>
              <a:t>family plan</a:t>
            </a:r>
            <a:r>
              <a:rPr lang="zh-TW" altLang="en-US" baseline="0" dirty="0" smtClean="0">
                <a:ea typeface="新細明體" charset="-120"/>
              </a:rPr>
              <a:t>可能要押</a:t>
            </a:r>
            <a:r>
              <a:rPr lang="en-US" altLang="zh-TW" baseline="0" dirty="0" smtClean="0">
                <a:ea typeface="新細明體" charset="-120"/>
              </a:rPr>
              <a:t>$2500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F5CB9499-E322-4281-9575-3F08CA34B362}" type="slidenum">
              <a:rPr lang="en-US" altLang="zh-TW" smtClean="0"/>
              <a:pPr/>
              <a:t>18</a:t>
            </a:fld>
            <a:endParaRPr lang="en-US" altLang="zh-TW" smtClean="0"/>
          </a:p>
        </p:txBody>
      </p:sp>
      <p:sp>
        <p:nvSpPr>
          <p:cNvPr id="32770" name="Rectangle 2"/>
          <p:cNvSpPr>
            <a:spLocks noGrp="1" noRot="1" noChangeAspect="1" noChangeArrowheads="1" noTextEdit="1"/>
          </p:cNvSpPr>
          <p:nvPr>
            <p:ph type="sldImg"/>
          </p:nvPr>
        </p:nvSpPr>
        <p:spPr>
          <a:xfrm>
            <a:off x="992188" y="768350"/>
            <a:ext cx="5114925" cy="3836988"/>
          </a:xfrm>
          <a:ln/>
        </p:spPr>
      </p:sp>
      <p:sp>
        <p:nvSpPr>
          <p:cNvPr id="32771" name="Rectangle 3"/>
          <p:cNvSpPr>
            <a:spLocks noGrp="1" noChangeArrowheads="1"/>
          </p:cNvSpPr>
          <p:nvPr>
            <p:ph type="body" idx="1"/>
          </p:nvPr>
        </p:nvSpPr>
        <p:spPr>
          <a:noFill/>
          <a:ln/>
        </p:spPr>
        <p:txBody>
          <a:bodyPr/>
          <a:lstStyle/>
          <a:p>
            <a:pPr eaLnBrk="1" hangingPunct="1"/>
            <a:endParaRPr lang="en-US" altLang="zh-TW" dirty="0" smtClean="0">
              <a:ea typeface="新細明體"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52FBCDD0-6BD8-4CE3-B445-0E0E8FF9AF50}" type="slidenum">
              <a:rPr lang="en-US" altLang="zh-TW" smtClean="0"/>
              <a:pPr/>
              <a:t>19</a:t>
            </a:fld>
            <a:endParaRPr lang="en-US" altLang="zh-TW" smtClean="0"/>
          </a:p>
        </p:txBody>
      </p:sp>
      <p:sp>
        <p:nvSpPr>
          <p:cNvPr id="36866" name="Rectangle 2"/>
          <p:cNvSpPr>
            <a:spLocks noGrp="1" noRot="1" noChangeAspect="1" noChangeArrowheads="1" noTextEdit="1"/>
          </p:cNvSpPr>
          <p:nvPr>
            <p:ph type="sldImg"/>
          </p:nvPr>
        </p:nvSpPr>
        <p:spPr>
          <a:xfrm>
            <a:off x="992188" y="768350"/>
            <a:ext cx="5114925" cy="3836988"/>
          </a:xfrm>
          <a:ln/>
        </p:spPr>
      </p:sp>
      <p:sp>
        <p:nvSpPr>
          <p:cNvPr id="36867" name="Rectangle 3"/>
          <p:cNvSpPr>
            <a:spLocks noGrp="1" noChangeArrowheads="1"/>
          </p:cNvSpPr>
          <p:nvPr>
            <p:ph type="body" idx="1"/>
          </p:nvPr>
        </p:nvSpPr>
        <p:spPr>
          <a:noFill/>
          <a:ln/>
        </p:spPr>
        <p:txBody>
          <a:bodyPr/>
          <a:lstStyle/>
          <a:p>
            <a:pPr eaLnBrk="1" hangingPunct="1"/>
            <a:r>
              <a:rPr lang="en-US" altLang="zh-TW" dirty="0" smtClean="0">
                <a:ea typeface="新細明體" charset="-120"/>
              </a:rPr>
              <a:t>PEFCU</a:t>
            </a:r>
            <a:r>
              <a:rPr lang="en-US" altLang="zh-TW" baseline="0" dirty="0" smtClean="0">
                <a:ea typeface="新細明體" charset="-120"/>
              </a:rPr>
              <a:t> Referral </a:t>
            </a:r>
            <a:r>
              <a:rPr lang="en-US" dirty="0" smtClean="0">
                <a:hlinkClick r:id="rId3"/>
              </a:rPr>
              <a:t>http://www.purduefed.com/community/referral/</a:t>
            </a:r>
            <a:endParaRPr lang="en-US" dirty="0" smtClean="0"/>
          </a:p>
          <a:p>
            <a:pPr eaLnBrk="1" hangingPunct="1"/>
            <a:endParaRPr lang="en-US" altLang="zh-TW" dirty="0"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2</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20</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9382FB0A-2A17-4635-820C-D48E317C4945}" type="slidenum">
              <a:rPr lang="en-US" altLang="zh-TW" smtClean="0"/>
              <a:pPr/>
              <a:t>21</a:t>
            </a:fld>
            <a:endParaRPr lang="en-US" altLang="zh-TW" smtClean="0"/>
          </a:p>
        </p:txBody>
      </p:sp>
      <p:sp>
        <p:nvSpPr>
          <p:cNvPr id="39938" name="Rectangle 2"/>
          <p:cNvSpPr>
            <a:spLocks noGrp="1" noRot="1" noChangeAspect="1" noChangeArrowheads="1" noTextEdit="1"/>
          </p:cNvSpPr>
          <p:nvPr>
            <p:ph type="sldImg"/>
          </p:nvPr>
        </p:nvSpPr>
        <p:spPr>
          <a:xfrm>
            <a:off x="992188" y="768350"/>
            <a:ext cx="5114925" cy="3836988"/>
          </a:xfrm>
          <a:ln/>
        </p:spPr>
      </p:sp>
      <p:sp>
        <p:nvSpPr>
          <p:cNvPr id="39939" name="Rectangle 3"/>
          <p:cNvSpPr>
            <a:spLocks noGrp="1" noChangeArrowheads="1"/>
          </p:cNvSpPr>
          <p:nvPr>
            <p:ph type="body" idx="1"/>
          </p:nvPr>
        </p:nvSpPr>
        <p:spPr>
          <a:noFill/>
          <a:ln/>
        </p:spPr>
        <p:txBody>
          <a:bodyPr/>
          <a:lstStyle/>
          <a:p>
            <a:pPr marL="228600" indent="-228600" eaLnBrk="1" hangingPunct="1"/>
            <a:endParaRPr lang="zh-TW" altLang="zh-TW" smtClean="0">
              <a:ea typeface="新細明體"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22</a:t>
            </a:fld>
            <a:endParaRPr lang="en-US"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990600"/>
            <a:fld id="{C4A07931-643A-4E1A-9314-6CA17EC8DB48}" type="slidenum">
              <a:rPr lang="en-US" altLang="zh-TW" sz="1300"/>
              <a:pPr algn="r" defTabSz="990600"/>
              <a:t>24</a:t>
            </a:fld>
            <a:endParaRPr lang="en-US" altLang="zh-TW" sz="1300"/>
          </a:p>
        </p:txBody>
      </p:sp>
      <p:sp>
        <p:nvSpPr>
          <p:cNvPr id="71682" name="Rectangle 2"/>
          <p:cNvSpPr>
            <a:spLocks noGrp="1" noRot="1" noChangeAspect="1" noChangeArrowheads="1" noTextEdit="1"/>
          </p:cNvSpPr>
          <p:nvPr>
            <p:ph type="sldImg"/>
          </p:nvPr>
        </p:nvSpPr>
        <p:spPr>
          <a:xfrm>
            <a:off x="992188" y="768350"/>
            <a:ext cx="5114925" cy="3836988"/>
          </a:xfrm>
          <a:ln/>
        </p:spPr>
      </p:sp>
      <p:sp>
        <p:nvSpPr>
          <p:cNvPr id="71683"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EA945C6F-ED00-47EB-B9F0-94CD7D6F3506}" type="slidenum">
              <a:rPr lang="en-US" altLang="zh-TW" sz="1300"/>
              <a:pPr algn="r" defTabSz="990503"/>
              <a:t>25</a:t>
            </a:fld>
            <a:endParaRPr lang="en-US" altLang="zh-TW" sz="1300"/>
          </a:p>
        </p:txBody>
      </p:sp>
      <p:sp>
        <p:nvSpPr>
          <p:cNvPr id="77826" name="Rectangle 2"/>
          <p:cNvSpPr>
            <a:spLocks noGrp="1" noRot="1" noChangeAspect="1" noChangeArrowheads="1" noTextEdit="1"/>
          </p:cNvSpPr>
          <p:nvPr>
            <p:ph type="sldImg"/>
          </p:nvPr>
        </p:nvSpPr>
        <p:spPr>
          <a:xfrm>
            <a:off x="992188" y="768350"/>
            <a:ext cx="5114925" cy="3836988"/>
          </a:xfrm>
          <a:ln/>
        </p:spPr>
      </p:sp>
      <p:sp>
        <p:nvSpPr>
          <p:cNvPr id="77827" name="Rectangle 3"/>
          <p:cNvSpPr>
            <a:spLocks noGrp="1" noChangeArrowheads="1"/>
          </p:cNvSpPr>
          <p:nvPr>
            <p:ph type="body" idx="1"/>
          </p:nvPr>
        </p:nvSpPr>
        <p:spPr>
          <a:noFill/>
          <a:ln/>
        </p:spPr>
        <p:txBody>
          <a:bodyPr/>
          <a:lstStyle/>
          <a:p>
            <a:r>
              <a:rPr lang="zh-TW" altLang="en-US" dirty="0" smtClean="0">
                <a:ea typeface="新細明體" charset="-120"/>
              </a:rPr>
              <a:t>選課 每個系不同</a:t>
            </a:r>
            <a:r>
              <a:rPr lang="en-US" altLang="zh-TW" dirty="0" smtClean="0">
                <a:ea typeface="新細明體" charset="-120"/>
              </a:rPr>
              <a:t>~</a:t>
            </a:r>
            <a:r>
              <a:rPr lang="zh-TW" altLang="en-US" dirty="0" smtClean="0">
                <a:ea typeface="新細明體" charset="-120"/>
              </a:rPr>
              <a:t>有些系要先選</a:t>
            </a:r>
            <a:r>
              <a:rPr lang="en-US" altLang="zh-TW" dirty="0" smtClean="0">
                <a:ea typeface="新細明體" charset="-120"/>
              </a:rPr>
              <a:t>…</a:t>
            </a:r>
            <a:r>
              <a:rPr lang="zh-TW" altLang="en-US" dirty="0" smtClean="0">
                <a:ea typeface="新細明體" charset="-120"/>
              </a:rPr>
              <a:t>先拿</a:t>
            </a:r>
            <a:r>
              <a:rPr lang="en-US" altLang="zh-TW" dirty="0" smtClean="0">
                <a:ea typeface="新細明體" charset="-120"/>
              </a:rPr>
              <a:t>pin number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26</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r>
              <a:rPr lang="zh-TW" altLang="en-US" dirty="0" smtClean="0"/>
              <a:t>可以在台灣先買</a:t>
            </a:r>
            <a:r>
              <a:rPr lang="en-US" altLang="zh-TW" dirty="0" smtClean="0"/>
              <a:t>…</a:t>
            </a:r>
            <a:r>
              <a:rPr lang="zh-TW" altLang="en-US" dirty="0" smtClean="0"/>
              <a:t>有價差</a:t>
            </a:r>
            <a:r>
              <a:rPr lang="en-US" altLang="zh-TW" dirty="0" smtClean="0"/>
              <a:t>…</a:t>
            </a:r>
            <a:r>
              <a:rPr lang="zh-TW" altLang="en-US" dirty="0" smtClean="0"/>
              <a:t>可能會差到三倍以上</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34</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35</a:t>
            </a:fld>
            <a:endParaRPr lang="en-US"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On campus: Hawkins</a:t>
            </a:r>
            <a:r>
              <a:rPr lang="en-US" baseline="0" dirty="0" smtClean="0"/>
              <a:t> </a:t>
            </a:r>
            <a:r>
              <a:rPr lang="zh-TW" altLang="en-US" baseline="0" dirty="0" smtClean="0"/>
              <a:t>沒有</a:t>
            </a:r>
            <a:r>
              <a:rPr lang="en-US" altLang="zh-TW" baseline="0" dirty="0" smtClean="0"/>
              <a:t>grad housing</a:t>
            </a:r>
            <a:r>
              <a:rPr lang="zh-TW" altLang="en-US" baseline="0" dirty="0" smtClean="0"/>
              <a:t>了</a:t>
            </a:r>
            <a:r>
              <a:rPr lang="en-US" altLang="zh-TW" baseline="0" dirty="0" smtClean="0"/>
              <a:t>. </a:t>
            </a:r>
            <a:r>
              <a:rPr lang="zh-TW" altLang="en-US" baseline="0" dirty="0" smtClean="0"/>
              <a:t>現在只能住</a:t>
            </a:r>
            <a:r>
              <a:rPr lang="en-US" altLang="zh-TW" baseline="0" dirty="0" smtClean="0"/>
              <a:t>PV</a:t>
            </a:r>
            <a:endParaRPr lang="en-US" dirty="0"/>
          </a:p>
        </p:txBody>
      </p:sp>
      <p:sp>
        <p:nvSpPr>
          <p:cNvPr id="4" name="Slide Number Placeholder 3"/>
          <p:cNvSpPr>
            <a:spLocks noGrp="1"/>
          </p:cNvSpPr>
          <p:nvPr>
            <p:ph type="sldNum" sz="quarter" idx="10"/>
          </p:nvPr>
        </p:nvSpPr>
        <p:spPr/>
        <p:txBody>
          <a:bodyPr/>
          <a:lstStyle/>
          <a:p>
            <a:pPr>
              <a:defRPr/>
            </a:pPr>
            <a:fld id="{D63D3511-563E-4B64-856B-AB1012347875}" type="slidenum">
              <a:rPr lang="en-US" altLang="zh-TW" smtClean="0"/>
              <a:pPr>
                <a:defRPr/>
              </a:pPr>
              <a:t>36</a:t>
            </a:fld>
            <a:endParaRPr lang="en-US" altLang="zh-TW"/>
          </a:p>
        </p:txBody>
      </p:sp>
    </p:spTree>
    <p:extLst>
      <p:ext uri="{BB962C8B-B14F-4D97-AF65-F5344CB8AC3E}">
        <p14:creationId xmlns:p14="http://schemas.microsoft.com/office/powerpoint/2010/main" val="2881945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E11121F9-21E4-4384-9C8C-C78B92BE2BE5}" type="slidenum">
              <a:rPr lang="en-US" altLang="zh-TW" sz="1300"/>
              <a:pPr algn="r" defTabSz="990503"/>
              <a:t>37</a:t>
            </a:fld>
            <a:endParaRPr lang="en-US" altLang="zh-TW" sz="1300"/>
          </a:p>
        </p:txBody>
      </p:sp>
      <p:sp>
        <p:nvSpPr>
          <p:cNvPr id="56322" name="Rectangle 2"/>
          <p:cNvSpPr>
            <a:spLocks noGrp="1" noRot="1" noChangeAspect="1" noChangeArrowheads="1" noTextEdit="1"/>
          </p:cNvSpPr>
          <p:nvPr>
            <p:ph type="sldImg"/>
          </p:nvPr>
        </p:nvSpPr>
        <p:spPr>
          <a:xfrm>
            <a:off x="992188" y="768350"/>
            <a:ext cx="5114925" cy="3836988"/>
          </a:xfrm>
          <a:ln/>
        </p:spPr>
      </p:sp>
      <p:sp>
        <p:nvSpPr>
          <p:cNvPr id="56323" name="Rectangle 3"/>
          <p:cNvSpPr>
            <a:spLocks noGrp="1" noChangeArrowheads="1"/>
          </p:cNvSpPr>
          <p:nvPr>
            <p:ph type="body" idx="1"/>
          </p:nvPr>
        </p:nvSpPr>
        <p:spPr>
          <a:noFill/>
          <a:ln/>
        </p:spPr>
        <p:txBody>
          <a:bodyPr/>
          <a:lstStyle/>
          <a:p>
            <a:pPr eaLnBrk="1" hangingPunct="1"/>
            <a:endParaRPr lang="en-US" altLang="zh-TW" dirty="0" smtClean="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3</a:t>
            </a:fld>
            <a:endParaRPr lang="en-US"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en-US" altLang="zh-TW" dirty="0" smtClean="0"/>
          </a:p>
          <a:p>
            <a:r>
              <a:rPr lang="en-US" dirty="0" smtClean="0">
                <a:hlinkClick r:id="rId3"/>
              </a:rPr>
              <a:t>http://www.housing.purdue.edu/Housing/Residences/PurdueVillage/Graduate/</a:t>
            </a:r>
            <a:endParaRPr lang="zh-TW" altLang="en-US" dirty="0"/>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38</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r>
              <a:rPr lang="en-US" altLang="zh-TW" dirty="0" smtClean="0"/>
              <a:t>Boiler</a:t>
            </a:r>
            <a:r>
              <a:rPr lang="en-US" altLang="zh-TW" baseline="0" dirty="0" smtClean="0"/>
              <a:t> TV channels </a:t>
            </a:r>
            <a:r>
              <a:rPr lang="en-US" dirty="0" smtClean="0">
                <a:hlinkClick r:id="rId3"/>
              </a:rPr>
              <a:t>http://www.housing.purdue.edu/btv/</a:t>
            </a:r>
            <a:endParaRPr lang="zh-TW" altLang="en-US" dirty="0"/>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39</a:t>
            </a:fld>
            <a:endParaRPr lang="en-US" altLang="zh-TW"/>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40</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3D3511-563E-4B64-856B-AB1012347875}" type="slidenum">
              <a:rPr lang="en-US" altLang="zh-TW" smtClean="0"/>
              <a:pPr>
                <a:defRPr/>
              </a:pPr>
              <a:t>44</a:t>
            </a:fld>
            <a:endParaRPr lang="en-US" altLang="zh-TW"/>
          </a:p>
        </p:txBody>
      </p:sp>
    </p:spTree>
    <p:extLst>
      <p:ext uri="{BB962C8B-B14F-4D97-AF65-F5344CB8AC3E}">
        <p14:creationId xmlns:p14="http://schemas.microsoft.com/office/powerpoint/2010/main" val="1553913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4021138" y="9721851"/>
            <a:ext cx="3076575" cy="511175"/>
          </a:xfrm>
          <a:prstGeom prst="rect">
            <a:avLst/>
          </a:prstGeom>
          <a:noFill/>
          <a:ln w="9525">
            <a:noFill/>
            <a:miter lim="800000"/>
            <a:headEnd/>
            <a:tailEnd/>
          </a:ln>
        </p:spPr>
        <p:txBody>
          <a:bodyPr lIns="99038" tIns="49520" rIns="99038" bIns="49520" anchor="b"/>
          <a:lstStyle/>
          <a:p>
            <a:pPr algn="r" defTabSz="990503"/>
            <a:fld id="{1AE53D23-AE10-4204-9528-98D583D92C63}" type="slidenum">
              <a:rPr lang="en-US" altLang="zh-TW" sz="1300"/>
              <a:pPr algn="r" defTabSz="990503"/>
              <a:t>46</a:t>
            </a:fld>
            <a:endParaRPr lang="en-US" altLang="zh-TW" sz="1300"/>
          </a:p>
        </p:txBody>
      </p:sp>
      <p:sp>
        <p:nvSpPr>
          <p:cNvPr id="63490" name="Rectangle 2"/>
          <p:cNvSpPr>
            <a:spLocks noGrp="1" noRot="1" noChangeAspect="1" noChangeArrowheads="1" noTextEdit="1"/>
          </p:cNvSpPr>
          <p:nvPr>
            <p:ph type="sldImg"/>
          </p:nvPr>
        </p:nvSpPr>
        <p:spPr>
          <a:xfrm>
            <a:off x="992188" y="768350"/>
            <a:ext cx="5114925" cy="3836988"/>
          </a:xfrm>
          <a:ln/>
        </p:spPr>
      </p:sp>
      <p:sp>
        <p:nvSpPr>
          <p:cNvPr id="63491" name="Rectangle 3"/>
          <p:cNvSpPr>
            <a:spLocks noGrp="1" noChangeArrowheads="1"/>
          </p:cNvSpPr>
          <p:nvPr>
            <p:ph type="body" idx="1"/>
          </p:nvPr>
        </p:nvSpPr>
        <p:spPr>
          <a:noFill/>
          <a:ln/>
        </p:spPr>
        <p:txBody>
          <a:bodyPr/>
          <a:lstStyle/>
          <a:p>
            <a:pPr eaLnBrk="1" hangingPunct="1"/>
            <a:r>
              <a:rPr lang="en-US" altLang="zh-TW" smtClean="0">
                <a:ea typeface="新細明體" charset="-120"/>
              </a:rPr>
              <a:t>Chia-Jung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92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新細明體" pitchFamily="18" charset="-120"/>
              </a:defRPr>
            </a:lvl1pPr>
            <a:lvl2pPr marL="804763" indent="-309524">
              <a:defRPr>
                <a:solidFill>
                  <a:schemeClr val="tx1"/>
                </a:solidFill>
                <a:latin typeface="Calibri" pitchFamily="34" charset="0"/>
                <a:ea typeface="新細明體" pitchFamily="18" charset="-120"/>
              </a:defRPr>
            </a:lvl2pPr>
            <a:lvl3pPr marL="1238098" indent="-247620">
              <a:defRPr>
                <a:solidFill>
                  <a:schemeClr val="tx1"/>
                </a:solidFill>
                <a:latin typeface="Calibri" pitchFamily="34" charset="0"/>
                <a:ea typeface="新細明體" pitchFamily="18" charset="-120"/>
              </a:defRPr>
            </a:lvl3pPr>
            <a:lvl4pPr marL="1733337" indent="-247620">
              <a:defRPr>
                <a:solidFill>
                  <a:schemeClr val="tx1"/>
                </a:solidFill>
                <a:latin typeface="Calibri" pitchFamily="34" charset="0"/>
                <a:ea typeface="新細明體" pitchFamily="18" charset="-120"/>
              </a:defRPr>
            </a:lvl4pPr>
            <a:lvl5pPr marL="2228576" indent="-247620">
              <a:defRPr>
                <a:solidFill>
                  <a:schemeClr val="tx1"/>
                </a:solidFill>
                <a:latin typeface="Calibri" pitchFamily="34" charset="0"/>
                <a:ea typeface="新細明體" pitchFamily="18" charset="-120"/>
              </a:defRPr>
            </a:lvl5pPr>
            <a:lvl6pPr marL="2723815" indent="-247620" fontAlgn="base">
              <a:spcBef>
                <a:spcPct val="0"/>
              </a:spcBef>
              <a:spcAft>
                <a:spcPct val="0"/>
              </a:spcAft>
              <a:defRPr>
                <a:solidFill>
                  <a:schemeClr val="tx1"/>
                </a:solidFill>
                <a:latin typeface="Calibri" pitchFamily="34" charset="0"/>
                <a:ea typeface="新細明體" pitchFamily="18" charset="-120"/>
              </a:defRPr>
            </a:lvl6pPr>
            <a:lvl7pPr marL="3219054" indent="-247620" fontAlgn="base">
              <a:spcBef>
                <a:spcPct val="0"/>
              </a:spcBef>
              <a:spcAft>
                <a:spcPct val="0"/>
              </a:spcAft>
              <a:defRPr>
                <a:solidFill>
                  <a:schemeClr val="tx1"/>
                </a:solidFill>
                <a:latin typeface="Calibri" pitchFamily="34" charset="0"/>
                <a:ea typeface="新細明體" pitchFamily="18" charset="-120"/>
              </a:defRPr>
            </a:lvl7pPr>
            <a:lvl8pPr marL="3714293" indent="-247620" fontAlgn="base">
              <a:spcBef>
                <a:spcPct val="0"/>
              </a:spcBef>
              <a:spcAft>
                <a:spcPct val="0"/>
              </a:spcAft>
              <a:defRPr>
                <a:solidFill>
                  <a:schemeClr val="tx1"/>
                </a:solidFill>
                <a:latin typeface="Calibri" pitchFamily="34" charset="0"/>
                <a:ea typeface="新細明體" pitchFamily="18" charset="-120"/>
              </a:defRPr>
            </a:lvl8pPr>
            <a:lvl9pPr marL="4209532" indent="-24762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fld id="{90A1A44F-C03D-4AE8-882A-9B32EE15FEBB}" type="slidenum">
              <a:rPr lang="en-US" altLang="zh-TW"/>
              <a:pPr fontAlgn="base">
                <a:spcBef>
                  <a:spcPct val="0"/>
                </a:spcBef>
                <a:spcAft>
                  <a:spcPct val="0"/>
                </a:spcAft>
              </a:pPr>
              <a:t>48</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sz="1200" b="1" dirty="0" smtClean="0">
                <a:ea typeface="BiauKai"/>
                <a:cs typeface="Calibri"/>
              </a:rPr>
              <a:t>“</a:t>
            </a:r>
            <a:r>
              <a:rPr lang="en-US" sz="1200" b="1" dirty="0" smtClean="0">
                <a:ea typeface="BiauKai"/>
                <a:cs typeface="Calibri"/>
              </a:rPr>
              <a:t>Paranoid's packing list </a:t>
            </a:r>
            <a:r>
              <a:rPr lang="en-US" sz="1200" b="1" dirty="0" err="1" smtClean="0">
                <a:ea typeface="BiauKai"/>
                <a:cs typeface="Calibri"/>
              </a:rPr>
              <a:t>偏執狂的打包清單</a:t>
            </a:r>
            <a:r>
              <a:rPr lang="en-US" altLang="zh-TW" sz="1200" b="1" dirty="0" smtClean="0">
                <a:ea typeface="BiauKai"/>
                <a:cs typeface="Calibri"/>
              </a:rPr>
              <a:t>”</a:t>
            </a:r>
            <a:endParaRPr lang="en-US" dirty="0" smtClean="0">
              <a:hlinkClick r:id="rId3"/>
            </a:endParaRPr>
          </a:p>
          <a:p>
            <a:pPr>
              <a:spcBef>
                <a:spcPct val="0"/>
              </a:spcBef>
            </a:pPr>
            <a:r>
              <a:rPr lang="en-US" dirty="0" smtClean="0">
                <a:hlinkClick r:id="rId3"/>
              </a:rPr>
              <a:t>http://weijentravel.blogspot.com/2006/01/paranoids-packing-list.html</a:t>
            </a:r>
            <a:endParaRPr lang="zh-TW" altLang="en-US" dirty="0" smtClean="0"/>
          </a:p>
        </p:txBody>
      </p:sp>
      <p:sp>
        <p:nvSpPr>
          <p:cNvPr id="102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新細明體" pitchFamily="18" charset="-120"/>
              </a:defRPr>
            </a:lvl1pPr>
            <a:lvl2pPr marL="804763" indent="-309524">
              <a:defRPr>
                <a:solidFill>
                  <a:schemeClr val="tx1"/>
                </a:solidFill>
                <a:latin typeface="Calibri" pitchFamily="34" charset="0"/>
                <a:ea typeface="新細明體" pitchFamily="18" charset="-120"/>
              </a:defRPr>
            </a:lvl2pPr>
            <a:lvl3pPr marL="1238098" indent="-247620">
              <a:defRPr>
                <a:solidFill>
                  <a:schemeClr val="tx1"/>
                </a:solidFill>
                <a:latin typeface="Calibri" pitchFamily="34" charset="0"/>
                <a:ea typeface="新細明體" pitchFamily="18" charset="-120"/>
              </a:defRPr>
            </a:lvl3pPr>
            <a:lvl4pPr marL="1733337" indent="-247620">
              <a:defRPr>
                <a:solidFill>
                  <a:schemeClr val="tx1"/>
                </a:solidFill>
                <a:latin typeface="Calibri" pitchFamily="34" charset="0"/>
                <a:ea typeface="新細明體" pitchFamily="18" charset="-120"/>
              </a:defRPr>
            </a:lvl4pPr>
            <a:lvl5pPr marL="2228576" indent="-247620">
              <a:defRPr>
                <a:solidFill>
                  <a:schemeClr val="tx1"/>
                </a:solidFill>
                <a:latin typeface="Calibri" pitchFamily="34" charset="0"/>
                <a:ea typeface="新細明體" pitchFamily="18" charset="-120"/>
              </a:defRPr>
            </a:lvl5pPr>
            <a:lvl6pPr marL="2723815" indent="-247620" fontAlgn="base">
              <a:spcBef>
                <a:spcPct val="0"/>
              </a:spcBef>
              <a:spcAft>
                <a:spcPct val="0"/>
              </a:spcAft>
              <a:defRPr>
                <a:solidFill>
                  <a:schemeClr val="tx1"/>
                </a:solidFill>
                <a:latin typeface="Calibri" pitchFamily="34" charset="0"/>
                <a:ea typeface="新細明體" pitchFamily="18" charset="-120"/>
              </a:defRPr>
            </a:lvl6pPr>
            <a:lvl7pPr marL="3219054" indent="-247620" fontAlgn="base">
              <a:spcBef>
                <a:spcPct val="0"/>
              </a:spcBef>
              <a:spcAft>
                <a:spcPct val="0"/>
              </a:spcAft>
              <a:defRPr>
                <a:solidFill>
                  <a:schemeClr val="tx1"/>
                </a:solidFill>
                <a:latin typeface="Calibri" pitchFamily="34" charset="0"/>
                <a:ea typeface="新細明體" pitchFamily="18" charset="-120"/>
              </a:defRPr>
            </a:lvl7pPr>
            <a:lvl8pPr marL="3714293" indent="-247620" fontAlgn="base">
              <a:spcBef>
                <a:spcPct val="0"/>
              </a:spcBef>
              <a:spcAft>
                <a:spcPct val="0"/>
              </a:spcAft>
              <a:defRPr>
                <a:solidFill>
                  <a:schemeClr val="tx1"/>
                </a:solidFill>
                <a:latin typeface="Calibri" pitchFamily="34" charset="0"/>
                <a:ea typeface="新細明體" pitchFamily="18" charset="-120"/>
              </a:defRPr>
            </a:lvl8pPr>
            <a:lvl9pPr marL="4209532" indent="-24762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fld id="{1318F04F-FA7B-4B1E-B1D2-6F9B378592DF}" type="slidenum">
              <a:rPr lang="en-US" altLang="zh-TW"/>
              <a:pPr fontAlgn="base">
                <a:spcBef>
                  <a:spcPct val="0"/>
                </a:spcBef>
                <a:spcAft>
                  <a:spcPct val="0"/>
                </a:spcAft>
              </a:pPr>
              <a:t>49</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新細明體" pitchFamily="18" charset="-120"/>
              </a:defRPr>
            </a:lvl1pPr>
            <a:lvl2pPr marL="804763" indent="-309524">
              <a:defRPr>
                <a:solidFill>
                  <a:schemeClr val="tx1"/>
                </a:solidFill>
                <a:latin typeface="Calibri" pitchFamily="34" charset="0"/>
                <a:ea typeface="新細明體" pitchFamily="18" charset="-120"/>
              </a:defRPr>
            </a:lvl2pPr>
            <a:lvl3pPr marL="1238098" indent="-247620">
              <a:defRPr>
                <a:solidFill>
                  <a:schemeClr val="tx1"/>
                </a:solidFill>
                <a:latin typeface="Calibri" pitchFamily="34" charset="0"/>
                <a:ea typeface="新細明體" pitchFamily="18" charset="-120"/>
              </a:defRPr>
            </a:lvl3pPr>
            <a:lvl4pPr marL="1733337" indent="-247620">
              <a:defRPr>
                <a:solidFill>
                  <a:schemeClr val="tx1"/>
                </a:solidFill>
                <a:latin typeface="Calibri" pitchFamily="34" charset="0"/>
                <a:ea typeface="新細明體" pitchFamily="18" charset="-120"/>
              </a:defRPr>
            </a:lvl4pPr>
            <a:lvl5pPr marL="2228576" indent="-247620">
              <a:defRPr>
                <a:solidFill>
                  <a:schemeClr val="tx1"/>
                </a:solidFill>
                <a:latin typeface="Calibri" pitchFamily="34" charset="0"/>
                <a:ea typeface="新細明體" pitchFamily="18" charset="-120"/>
              </a:defRPr>
            </a:lvl5pPr>
            <a:lvl6pPr marL="2723815" indent="-247620" fontAlgn="base">
              <a:spcBef>
                <a:spcPct val="0"/>
              </a:spcBef>
              <a:spcAft>
                <a:spcPct val="0"/>
              </a:spcAft>
              <a:defRPr>
                <a:solidFill>
                  <a:schemeClr val="tx1"/>
                </a:solidFill>
                <a:latin typeface="Calibri" pitchFamily="34" charset="0"/>
                <a:ea typeface="新細明體" pitchFamily="18" charset="-120"/>
              </a:defRPr>
            </a:lvl6pPr>
            <a:lvl7pPr marL="3219054" indent="-247620" fontAlgn="base">
              <a:spcBef>
                <a:spcPct val="0"/>
              </a:spcBef>
              <a:spcAft>
                <a:spcPct val="0"/>
              </a:spcAft>
              <a:defRPr>
                <a:solidFill>
                  <a:schemeClr val="tx1"/>
                </a:solidFill>
                <a:latin typeface="Calibri" pitchFamily="34" charset="0"/>
                <a:ea typeface="新細明體" pitchFamily="18" charset="-120"/>
              </a:defRPr>
            </a:lvl7pPr>
            <a:lvl8pPr marL="3714293" indent="-247620" fontAlgn="base">
              <a:spcBef>
                <a:spcPct val="0"/>
              </a:spcBef>
              <a:spcAft>
                <a:spcPct val="0"/>
              </a:spcAft>
              <a:defRPr>
                <a:solidFill>
                  <a:schemeClr val="tx1"/>
                </a:solidFill>
                <a:latin typeface="Calibri" pitchFamily="34" charset="0"/>
                <a:ea typeface="新細明體" pitchFamily="18" charset="-120"/>
              </a:defRPr>
            </a:lvl8pPr>
            <a:lvl9pPr marL="4209532" indent="-24762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fld id="{ADF82843-1258-4502-B3B0-3655A42EBB05}" type="slidenum">
              <a:rPr lang="en-US" altLang="zh-TW"/>
              <a:pPr fontAlgn="base">
                <a:spcBef>
                  <a:spcPct val="0"/>
                </a:spcBef>
                <a:spcAft>
                  <a:spcPct val="0"/>
                </a:spcAft>
              </a:pPr>
              <a:t>50</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TW"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新細明體" pitchFamily="18" charset="-120"/>
              </a:defRPr>
            </a:lvl1pPr>
            <a:lvl2pPr marL="804763" indent="-309524">
              <a:defRPr>
                <a:solidFill>
                  <a:schemeClr val="tx1"/>
                </a:solidFill>
                <a:latin typeface="Calibri" pitchFamily="34" charset="0"/>
                <a:ea typeface="新細明體" pitchFamily="18" charset="-120"/>
              </a:defRPr>
            </a:lvl2pPr>
            <a:lvl3pPr marL="1238098" indent="-247620">
              <a:defRPr>
                <a:solidFill>
                  <a:schemeClr val="tx1"/>
                </a:solidFill>
                <a:latin typeface="Calibri" pitchFamily="34" charset="0"/>
                <a:ea typeface="新細明體" pitchFamily="18" charset="-120"/>
              </a:defRPr>
            </a:lvl3pPr>
            <a:lvl4pPr marL="1733337" indent="-247620">
              <a:defRPr>
                <a:solidFill>
                  <a:schemeClr val="tx1"/>
                </a:solidFill>
                <a:latin typeface="Calibri" pitchFamily="34" charset="0"/>
                <a:ea typeface="新細明體" pitchFamily="18" charset="-120"/>
              </a:defRPr>
            </a:lvl4pPr>
            <a:lvl5pPr marL="2228576" indent="-247620">
              <a:defRPr>
                <a:solidFill>
                  <a:schemeClr val="tx1"/>
                </a:solidFill>
                <a:latin typeface="Calibri" pitchFamily="34" charset="0"/>
                <a:ea typeface="新細明體" pitchFamily="18" charset="-120"/>
              </a:defRPr>
            </a:lvl5pPr>
            <a:lvl6pPr marL="2723815" indent="-247620" fontAlgn="base">
              <a:spcBef>
                <a:spcPct val="0"/>
              </a:spcBef>
              <a:spcAft>
                <a:spcPct val="0"/>
              </a:spcAft>
              <a:defRPr>
                <a:solidFill>
                  <a:schemeClr val="tx1"/>
                </a:solidFill>
                <a:latin typeface="Calibri" pitchFamily="34" charset="0"/>
                <a:ea typeface="新細明體" pitchFamily="18" charset="-120"/>
              </a:defRPr>
            </a:lvl6pPr>
            <a:lvl7pPr marL="3219054" indent="-247620" fontAlgn="base">
              <a:spcBef>
                <a:spcPct val="0"/>
              </a:spcBef>
              <a:spcAft>
                <a:spcPct val="0"/>
              </a:spcAft>
              <a:defRPr>
                <a:solidFill>
                  <a:schemeClr val="tx1"/>
                </a:solidFill>
                <a:latin typeface="Calibri" pitchFamily="34" charset="0"/>
                <a:ea typeface="新細明體" pitchFamily="18" charset="-120"/>
              </a:defRPr>
            </a:lvl7pPr>
            <a:lvl8pPr marL="3714293" indent="-247620" fontAlgn="base">
              <a:spcBef>
                <a:spcPct val="0"/>
              </a:spcBef>
              <a:spcAft>
                <a:spcPct val="0"/>
              </a:spcAft>
              <a:defRPr>
                <a:solidFill>
                  <a:schemeClr val="tx1"/>
                </a:solidFill>
                <a:latin typeface="Calibri" pitchFamily="34" charset="0"/>
                <a:ea typeface="新細明體" pitchFamily="18" charset="-120"/>
              </a:defRPr>
            </a:lvl8pPr>
            <a:lvl9pPr marL="4209532" indent="-24762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fld id="{4533ACBB-167D-4198-90E8-84574926C64F}" type="slidenum">
              <a:rPr lang="en-US" altLang="zh-TW"/>
              <a:pPr fontAlgn="base">
                <a:spcBef>
                  <a:spcPct val="0"/>
                </a:spcBef>
                <a:spcAft>
                  <a:spcPct val="0"/>
                </a:spcAft>
              </a:pPr>
              <a:t>51</a:t>
            </a:fld>
            <a:endParaRPr lang="en-US" altLang="zh-TW"/>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新細明體" pitchFamily="18" charset="-120"/>
              </a:defRPr>
            </a:lvl1pPr>
            <a:lvl2pPr marL="804763" indent="-309524">
              <a:defRPr>
                <a:solidFill>
                  <a:schemeClr val="tx1"/>
                </a:solidFill>
                <a:latin typeface="Calibri" pitchFamily="34" charset="0"/>
                <a:ea typeface="新細明體" pitchFamily="18" charset="-120"/>
              </a:defRPr>
            </a:lvl2pPr>
            <a:lvl3pPr marL="1238098" indent="-247620">
              <a:defRPr>
                <a:solidFill>
                  <a:schemeClr val="tx1"/>
                </a:solidFill>
                <a:latin typeface="Calibri" pitchFamily="34" charset="0"/>
                <a:ea typeface="新細明體" pitchFamily="18" charset="-120"/>
              </a:defRPr>
            </a:lvl3pPr>
            <a:lvl4pPr marL="1733337" indent="-247620">
              <a:defRPr>
                <a:solidFill>
                  <a:schemeClr val="tx1"/>
                </a:solidFill>
                <a:latin typeface="Calibri" pitchFamily="34" charset="0"/>
                <a:ea typeface="新細明體" pitchFamily="18" charset="-120"/>
              </a:defRPr>
            </a:lvl4pPr>
            <a:lvl5pPr marL="2228576" indent="-247620">
              <a:defRPr>
                <a:solidFill>
                  <a:schemeClr val="tx1"/>
                </a:solidFill>
                <a:latin typeface="Calibri" pitchFamily="34" charset="0"/>
                <a:ea typeface="新細明體" pitchFamily="18" charset="-120"/>
              </a:defRPr>
            </a:lvl5pPr>
            <a:lvl6pPr marL="2723815" indent="-247620" fontAlgn="base">
              <a:spcBef>
                <a:spcPct val="0"/>
              </a:spcBef>
              <a:spcAft>
                <a:spcPct val="0"/>
              </a:spcAft>
              <a:defRPr>
                <a:solidFill>
                  <a:schemeClr val="tx1"/>
                </a:solidFill>
                <a:latin typeface="Calibri" pitchFamily="34" charset="0"/>
                <a:ea typeface="新細明體" pitchFamily="18" charset="-120"/>
              </a:defRPr>
            </a:lvl6pPr>
            <a:lvl7pPr marL="3219054" indent="-247620" fontAlgn="base">
              <a:spcBef>
                <a:spcPct val="0"/>
              </a:spcBef>
              <a:spcAft>
                <a:spcPct val="0"/>
              </a:spcAft>
              <a:defRPr>
                <a:solidFill>
                  <a:schemeClr val="tx1"/>
                </a:solidFill>
                <a:latin typeface="Calibri" pitchFamily="34" charset="0"/>
                <a:ea typeface="新細明體" pitchFamily="18" charset="-120"/>
              </a:defRPr>
            </a:lvl7pPr>
            <a:lvl8pPr marL="3714293" indent="-247620" fontAlgn="base">
              <a:spcBef>
                <a:spcPct val="0"/>
              </a:spcBef>
              <a:spcAft>
                <a:spcPct val="0"/>
              </a:spcAft>
              <a:defRPr>
                <a:solidFill>
                  <a:schemeClr val="tx1"/>
                </a:solidFill>
                <a:latin typeface="Calibri" pitchFamily="34" charset="0"/>
                <a:ea typeface="新細明體" pitchFamily="18" charset="-120"/>
              </a:defRPr>
            </a:lvl8pPr>
            <a:lvl9pPr marL="4209532" indent="-24762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fld id="{75DE2670-A6C9-48A8-A1AE-436E33012DF7}" type="slidenum">
              <a:rPr lang="en-US" altLang="zh-TW"/>
              <a:pPr fontAlgn="base">
                <a:spcBef>
                  <a:spcPct val="0"/>
                </a:spcBef>
                <a:spcAft>
                  <a:spcPct val="0"/>
                </a:spcAft>
              </a:pPr>
              <a:t>52</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4</a:t>
            </a:fld>
            <a:endParaRPr lang="en-US"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新細明體" pitchFamily="18" charset="-120"/>
              </a:defRPr>
            </a:lvl1pPr>
            <a:lvl2pPr marL="804763" indent="-309524">
              <a:defRPr>
                <a:solidFill>
                  <a:schemeClr val="tx1"/>
                </a:solidFill>
                <a:latin typeface="Calibri" pitchFamily="34" charset="0"/>
                <a:ea typeface="新細明體" pitchFamily="18" charset="-120"/>
              </a:defRPr>
            </a:lvl2pPr>
            <a:lvl3pPr marL="1238098" indent="-247620">
              <a:defRPr>
                <a:solidFill>
                  <a:schemeClr val="tx1"/>
                </a:solidFill>
                <a:latin typeface="Calibri" pitchFamily="34" charset="0"/>
                <a:ea typeface="新細明體" pitchFamily="18" charset="-120"/>
              </a:defRPr>
            </a:lvl3pPr>
            <a:lvl4pPr marL="1733337" indent="-247620">
              <a:defRPr>
                <a:solidFill>
                  <a:schemeClr val="tx1"/>
                </a:solidFill>
                <a:latin typeface="Calibri" pitchFamily="34" charset="0"/>
                <a:ea typeface="新細明體" pitchFamily="18" charset="-120"/>
              </a:defRPr>
            </a:lvl4pPr>
            <a:lvl5pPr marL="2228576" indent="-247620">
              <a:defRPr>
                <a:solidFill>
                  <a:schemeClr val="tx1"/>
                </a:solidFill>
                <a:latin typeface="Calibri" pitchFamily="34" charset="0"/>
                <a:ea typeface="新細明體" pitchFamily="18" charset="-120"/>
              </a:defRPr>
            </a:lvl5pPr>
            <a:lvl6pPr marL="2723815" indent="-247620" fontAlgn="base">
              <a:spcBef>
                <a:spcPct val="0"/>
              </a:spcBef>
              <a:spcAft>
                <a:spcPct val="0"/>
              </a:spcAft>
              <a:defRPr>
                <a:solidFill>
                  <a:schemeClr val="tx1"/>
                </a:solidFill>
                <a:latin typeface="Calibri" pitchFamily="34" charset="0"/>
                <a:ea typeface="新細明體" pitchFamily="18" charset="-120"/>
              </a:defRPr>
            </a:lvl6pPr>
            <a:lvl7pPr marL="3219054" indent="-247620" fontAlgn="base">
              <a:spcBef>
                <a:spcPct val="0"/>
              </a:spcBef>
              <a:spcAft>
                <a:spcPct val="0"/>
              </a:spcAft>
              <a:defRPr>
                <a:solidFill>
                  <a:schemeClr val="tx1"/>
                </a:solidFill>
                <a:latin typeface="Calibri" pitchFamily="34" charset="0"/>
                <a:ea typeface="新細明體" pitchFamily="18" charset="-120"/>
              </a:defRPr>
            </a:lvl7pPr>
            <a:lvl8pPr marL="3714293" indent="-247620" fontAlgn="base">
              <a:spcBef>
                <a:spcPct val="0"/>
              </a:spcBef>
              <a:spcAft>
                <a:spcPct val="0"/>
              </a:spcAft>
              <a:defRPr>
                <a:solidFill>
                  <a:schemeClr val="tx1"/>
                </a:solidFill>
                <a:latin typeface="Calibri" pitchFamily="34" charset="0"/>
                <a:ea typeface="新細明體" pitchFamily="18" charset="-120"/>
              </a:defRPr>
            </a:lvl8pPr>
            <a:lvl9pPr marL="4209532" indent="-247620" fontAlgn="base">
              <a:spcBef>
                <a:spcPct val="0"/>
              </a:spcBef>
              <a:spcAft>
                <a:spcPct val="0"/>
              </a:spcAft>
              <a:defRPr>
                <a:solidFill>
                  <a:schemeClr val="tx1"/>
                </a:solidFill>
                <a:latin typeface="Calibri" pitchFamily="34" charset="0"/>
                <a:ea typeface="新細明體" pitchFamily="18" charset="-120"/>
              </a:defRPr>
            </a:lvl9pPr>
          </a:lstStyle>
          <a:p>
            <a:pPr fontAlgn="base">
              <a:spcBef>
                <a:spcPct val="0"/>
              </a:spcBef>
              <a:spcAft>
                <a:spcPct val="0"/>
              </a:spcAft>
            </a:pPr>
            <a:fld id="{0B33BFA4-0B37-4B83-86F0-9FD9355DACF8}" type="slidenum">
              <a:rPr lang="en-US" altLang="zh-TW"/>
              <a:pPr fontAlgn="base">
                <a:spcBef>
                  <a:spcPct val="0"/>
                </a:spcBef>
                <a:spcAft>
                  <a:spcPct val="0"/>
                </a:spcAft>
              </a:pPr>
              <a:t>53</a:t>
            </a:fld>
            <a:endParaRPr lang="en-US" altLang="zh-TW"/>
          </a:p>
        </p:txBody>
      </p:sp>
      <p:sp>
        <p:nvSpPr>
          <p:cNvPr id="14339"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zh-TW"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54</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55</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5</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雖然觀光簽證免簽了，但學生簽證還是得要跑一趟</a:t>
            </a:r>
            <a:r>
              <a:rPr lang="en-US" altLang="zh-TW" dirty="0" smtClean="0"/>
              <a:t>AIT</a:t>
            </a:r>
            <a:r>
              <a:rPr lang="zh-TW" altLang="en-US" dirty="0" smtClean="0"/>
              <a:t>親自申辦</a:t>
            </a:r>
            <a:r>
              <a:rPr lang="en-US" altLang="zh-TW"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3D3511-563E-4B64-856B-AB1012347875}" type="slidenum">
              <a:rPr lang="en-US" altLang="zh-TW" smtClean="0"/>
              <a:pPr>
                <a:defRPr/>
              </a:pPr>
              <a:t>6</a:t>
            </a:fld>
            <a:endParaRPr lang="en-US" altLang="zh-TW"/>
          </a:p>
        </p:txBody>
      </p:sp>
    </p:spTree>
    <p:extLst>
      <p:ext uri="{BB962C8B-B14F-4D97-AF65-F5344CB8AC3E}">
        <p14:creationId xmlns:p14="http://schemas.microsoft.com/office/powerpoint/2010/main" val="290241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3D3511-563E-4B64-856B-AB1012347875}" type="slidenum">
              <a:rPr lang="en-US" altLang="zh-TW" smtClean="0"/>
              <a:pPr>
                <a:defRPr/>
              </a:pPr>
              <a:t>7</a:t>
            </a:fld>
            <a:endParaRPr lang="en-US" altLang="zh-TW"/>
          </a:p>
        </p:txBody>
      </p:sp>
    </p:spTree>
    <p:extLst>
      <p:ext uri="{BB962C8B-B14F-4D97-AF65-F5344CB8AC3E}">
        <p14:creationId xmlns:p14="http://schemas.microsoft.com/office/powerpoint/2010/main" val="224961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AIT</a:t>
            </a:r>
            <a:r>
              <a:rPr lang="zh-TW" altLang="en-US" dirty="0" smtClean="0"/>
              <a:t>簽證費說明 </a:t>
            </a:r>
            <a:r>
              <a:rPr lang="en-US" dirty="0" smtClean="0">
                <a:hlinkClick r:id="rId3"/>
              </a:rPr>
              <a:t>http://www.ait.org.tw/zh/nonimmigrant-visas-fees.html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3D3511-563E-4B64-856B-AB1012347875}" type="slidenum">
              <a:rPr lang="en-US" altLang="zh-TW" smtClean="0"/>
              <a:pPr>
                <a:defRPr/>
              </a:pPr>
              <a:t>8</a:t>
            </a:fld>
            <a:endParaRPr lang="en-US" altLang="zh-TW"/>
          </a:p>
        </p:txBody>
      </p:sp>
    </p:spTree>
    <p:extLst>
      <p:ext uri="{BB962C8B-B14F-4D97-AF65-F5344CB8AC3E}">
        <p14:creationId xmlns:p14="http://schemas.microsoft.com/office/powerpoint/2010/main" val="207562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92188" y="768350"/>
            <a:ext cx="5114925" cy="3836988"/>
          </a:xfrm>
        </p:spPr>
      </p:sp>
      <p:sp>
        <p:nvSpPr>
          <p:cNvPr id="3" name="備忘稿版面配置區 2"/>
          <p:cNvSpPr>
            <a:spLocks noGrp="1"/>
          </p:cNvSpPr>
          <p:nvPr>
            <p:ph type="body" idx="1"/>
          </p:nvPr>
        </p:nvSpPr>
        <p:spPr/>
        <p:txBody>
          <a:bodyPr>
            <a:normAutofit/>
          </a:bodyPr>
          <a:lstStyle/>
          <a:p>
            <a:r>
              <a:rPr lang="en-US" altLang="zh-TW" dirty="0" smtClean="0"/>
              <a:t>UA</a:t>
            </a:r>
            <a:r>
              <a:rPr lang="zh-TW" altLang="en-US" dirty="0" smtClean="0"/>
              <a:t>第二件行李</a:t>
            </a:r>
            <a:r>
              <a:rPr lang="en-US" altLang="zh-TW" dirty="0" smtClean="0"/>
              <a:t>$50</a:t>
            </a:r>
            <a:endParaRPr lang="zh-TW" altLang="en-US" dirty="0"/>
          </a:p>
        </p:txBody>
      </p:sp>
      <p:sp>
        <p:nvSpPr>
          <p:cNvPr id="4" name="投影片編號版面配置區 3"/>
          <p:cNvSpPr>
            <a:spLocks noGrp="1"/>
          </p:cNvSpPr>
          <p:nvPr>
            <p:ph type="sldNum" sz="quarter" idx="10"/>
          </p:nvPr>
        </p:nvSpPr>
        <p:spPr/>
        <p:txBody>
          <a:bodyPr/>
          <a:lstStyle/>
          <a:p>
            <a:pPr>
              <a:defRPr/>
            </a:pPr>
            <a:fld id="{D63D3511-563E-4B64-856B-AB1012347875}" type="slidenum">
              <a:rPr lang="en-US" altLang="zh-TW" smtClean="0"/>
              <a:pPr>
                <a:defRPr/>
              </a:pPr>
              <a:t>9</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zh-TW" altLang="en-US">
              <a:ea typeface="新細明體" pitchFamily="18" charset="-120"/>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zh-TW" altLang="en-US">
              <a:ea typeface="新細明體" pitchFamily="18" charset="-120"/>
            </a:endParaRPr>
          </a:p>
        </p:txBody>
      </p:sp>
      <p:pic>
        <p:nvPicPr>
          <p:cNvPr id="6" name="Picture 2" descr="http://web.ics.purdue.edu/~iltc/images/Title1.jpg"/>
          <p:cNvPicPr>
            <a:picLocks noChangeAspect="1" noChangeArrowheads="1"/>
          </p:cNvPicPr>
          <p:nvPr userDrawn="1"/>
        </p:nvPicPr>
        <p:blipFill>
          <a:blip r:embed="rId2" cstate="print"/>
          <a:srcRect/>
          <a:stretch>
            <a:fillRect/>
          </a:stretch>
        </p:blipFill>
        <p:spPr bwMode="auto">
          <a:xfrm>
            <a:off x="7572375" y="2928938"/>
            <a:ext cx="809625" cy="2647950"/>
          </a:xfrm>
          <a:prstGeom prst="rect">
            <a:avLst/>
          </a:prstGeom>
          <a:noFill/>
          <a:ln w="9525">
            <a:noFill/>
            <a:miter lim="800000"/>
            <a:headEnd/>
            <a:tailEnd/>
          </a:ln>
        </p:spPr>
      </p:pic>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zh-TW" altLang="en-US"/>
              <a:t>按一下以編輯母片標題樣式</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zh-TW" altLang="en-US"/>
              <a:t>按一下以編輯母片副標題樣式</a:t>
            </a:r>
          </a:p>
        </p:txBody>
      </p:sp>
      <p:sp>
        <p:nvSpPr>
          <p:cNvPr id="7" name="Rectangle 5"/>
          <p:cNvSpPr>
            <a:spLocks noGrp="1" noChangeArrowheads="1"/>
          </p:cNvSpPr>
          <p:nvPr>
            <p:ph type="dt" sz="half" idx="10"/>
          </p:nvPr>
        </p:nvSpPr>
        <p:spPr/>
        <p:txBody>
          <a:bodyPr/>
          <a:lstStyle>
            <a:lvl1pPr>
              <a:defRPr/>
            </a:lvl1pPr>
          </a:lstStyle>
          <a:p>
            <a:pPr>
              <a:defRPr/>
            </a:pPr>
            <a:endParaRPr lang="en-US" altLang="zh-TW"/>
          </a:p>
        </p:txBody>
      </p:sp>
      <p:sp>
        <p:nvSpPr>
          <p:cNvPr id="8" name="Rectangle 6"/>
          <p:cNvSpPr>
            <a:spLocks noGrp="1" noChangeArrowheads="1"/>
          </p:cNvSpPr>
          <p:nvPr>
            <p:ph type="ftr" sz="quarter" idx="11"/>
          </p:nvPr>
        </p:nvSpPr>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p:txBody>
          <a:bodyPr/>
          <a:lstStyle>
            <a:lvl1pPr>
              <a:defRPr/>
            </a:lvl1pPr>
          </a:lstStyle>
          <a:p>
            <a:pPr>
              <a:defRPr/>
            </a:pPr>
            <a:fld id="{010F6C4C-A74A-4F4A-BF92-44908D02CFDA}" type="slidenum">
              <a:rPr lang="en-US" altLang="zh-TW"/>
              <a:pPr>
                <a:defRPr/>
              </a:pPr>
              <a:t>‹#›</a:t>
            </a:fld>
            <a:endParaRPr lang="en-US" altLang="zh-TW"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8DCAD91E-FAEB-47F1-9A0B-1D383E56524C}"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A5116C34-0189-4400-89F6-34B906B179F4}"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3EAC2CDC-1B40-434C-AC47-33F4E39A8A0E}" type="slidenum">
              <a:rPr lang="en-US" altLang="zh-TW"/>
              <a:pPr>
                <a:defRPr/>
              </a:pPr>
              <a:t>‹#›</a:t>
            </a:fld>
            <a:endParaRPr lang="en-US" altLang="zh-TW"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24EEE20E-0203-41EF-83D6-CF936C2F969E}"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00C77476-D5F8-4C77-938B-20C614D5FAEC}"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pPr>
              <a:defRPr/>
            </a:pPr>
            <a:fld id="{633D8858-FB3E-4DD8-BA82-3159F3F8F6CF}"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0926D404-464B-4DEC-9B93-9E10DE04C828}"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pPr>
              <a:defRPr/>
            </a:pPr>
            <a:fld id="{2BD5D598-68CD-497B-ACCE-EBB666416B31}"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2A45409C-FC5A-4BE0-A50E-BF6E4C69C2A5}"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C6C79032-B527-49C8-8310-BB582480CB83}"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48613" y="152400"/>
            <a:ext cx="14287" cy="2603500"/>
          </a:xfrm>
          <a:prstGeom prst="line">
            <a:avLst/>
          </a:prstGeom>
          <a:noFill/>
          <a:ln w="9525">
            <a:solidFill>
              <a:schemeClr val="tx1"/>
            </a:solidFill>
            <a:round/>
            <a:headEnd/>
            <a:tailEnd/>
          </a:ln>
          <a:effectLst/>
        </p:spPr>
        <p:txBody>
          <a:bodyPr/>
          <a:lstStyle/>
          <a:p>
            <a:pPr>
              <a:defRPr/>
            </a:pPr>
            <a:endParaRPr lang="zh-TW" altLang="en-US">
              <a:ea typeface="新細明體" pitchFamily="18" charset="-120"/>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ea typeface="新細明體" pitchFamily="18" charset="-120"/>
              </a:defRPr>
            </a:lvl1pPr>
          </a:lstStyle>
          <a:p>
            <a:pPr>
              <a:defRPr/>
            </a:pPr>
            <a:endParaRPr lang="en-US" altLang="zh-TW" dirty="0"/>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ea typeface="新細明體" pitchFamily="18" charset="-120"/>
              </a:defRPr>
            </a:lvl1pPr>
          </a:lstStyle>
          <a:p>
            <a:pPr>
              <a:defRPr/>
            </a:pPr>
            <a:endParaRPr lang="en-US" altLang="zh-TW"/>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ea typeface="新細明體" pitchFamily="18" charset="-120"/>
              </a:defRPr>
            </a:lvl1pPr>
          </a:lstStyle>
          <a:p>
            <a:pPr>
              <a:defRPr/>
            </a:pPr>
            <a:fld id="{865E940B-FB46-4414-8D90-242185A9BC5E}" type="slidenum">
              <a:rPr lang="en-US" altLang="zh-TW"/>
              <a:pPr>
                <a:defRPr/>
              </a:pPr>
              <a:t>‹#›</a:t>
            </a:fld>
            <a:endParaRPr lang="en-US" altLang="zh-TW"/>
          </a:p>
        </p:txBody>
      </p:sp>
      <p:pic>
        <p:nvPicPr>
          <p:cNvPr id="1032" name="Picture 41" descr="http://web.ics.purdue.edu/~iltc/images/Title1.jpg"/>
          <p:cNvPicPr>
            <a:picLocks noChangeAspect="1" noChangeArrowheads="1"/>
          </p:cNvPicPr>
          <p:nvPr userDrawn="1"/>
        </p:nvPicPr>
        <p:blipFill>
          <a:blip r:embed="rId13" cstate="print"/>
          <a:srcRect/>
          <a:stretch>
            <a:fillRect/>
          </a:stretch>
        </p:blipFill>
        <p:spPr bwMode="auto">
          <a:xfrm>
            <a:off x="8072438" y="142875"/>
            <a:ext cx="809625" cy="2647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新細明體" pitchFamily="18" charset="-120"/>
        </a:defRPr>
      </a:lvl2pPr>
      <a:lvl3pPr algn="l" rtl="0" eaLnBrk="0" fontAlgn="base" hangingPunct="0">
        <a:spcBef>
          <a:spcPct val="0"/>
        </a:spcBef>
        <a:spcAft>
          <a:spcPct val="0"/>
        </a:spcAft>
        <a:defRPr kumimoji="1" sz="3900" b="1">
          <a:solidFill>
            <a:schemeClr val="tx2"/>
          </a:solidFill>
          <a:latin typeface="Arial" charset="0"/>
          <a:ea typeface="新細明體" pitchFamily="18" charset="-120"/>
        </a:defRPr>
      </a:lvl3pPr>
      <a:lvl4pPr algn="l" rtl="0" eaLnBrk="0" fontAlgn="base" hangingPunct="0">
        <a:spcBef>
          <a:spcPct val="0"/>
        </a:spcBef>
        <a:spcAft>
          <a:spcPct val="0"/>
        </a:spcAft>
        <a:defRPr kumimoji="1" sz="3900" b="1">
          <a:solidFill>
            <a:schemeClr val="tx2"/>
          </a:solidFill>
          <a:latin typeface="Arial" charset="0"/>
          <a:ea typeface="新細明體" pitchFamily="18" charset="-120"/>
        </a:defRPr>
      </a:lvl4pPr>
      <a:lvl5pPr algn="l" rtl="0" eaLnBrk="0" fontAlgn="base" hangingPunct="0">
        <a:spcBef>
          <a:spcPct val="0"/>
        </a:spcBef>
        <a:spcAft>
          <a:spcPct val="0"/>
        </a:spcAft>
        <a:defRPr kumimoji="1" sz="3900" b="1">
          <a:solidFill>
            <a:schemeClr val="tx2"/>
          </a:solidFill>
          <a:latin typeface="Arial" charset="0"/>
          <a:ea typeface="新細明體" pitchFamily="18" charset="-120"/>
        </a:defRPr>
      </a:lvl5pPr>
      <a:lvl6pPr marL="457200" algn="l" rtl="0" fontAlgn="base">
        <a:spcBef>
          <a:spcPct val="0"/>
        </a:spcBef>
        <a:spcAft>
          <a:spcPct val="0"/>
        </a:spcAft>
        <a:defRPr kumimoji="1" sz="3900" b="1">
          <a:solidFill>
            <a:schemeClr val="tx2"/>
          </a:solidFill>
          <a:latin typeface="Arial" charset="0"/>
          <a:ea typeface="新細明體" pitchFamily="18" charset="-120"/>
        </a:defRPr>
      </a:lvl6pPr>
      <a:lvl7pPr marL="914400" algn="l" rtl="0" fontAlgn="base">
        <a:spcBef>
          <a:spcPct val="0"/>
        </a:spcBef>
        <a:spcAft>
          <a:spcPct val="0"/>
        </a:spcAft>
        <a:defRPr kumimoji="1" sz="3900" b="1">
          <a:solidFill>
            <a:schemeClr val="tx2"/>
          </a:solidFill>
          <a:latin typeface="Arial" charset="0"/>
          <a:ea typeface="新細明體" pitchFamily="18" charset="-120"/>
        </a:defRPr>
      </a:lvl7pPr>
      <a:lvl8pPr marL="1371600" algn="l" rtl="0" fontAlgn="base">
        <a:spcBef>
          <a:spcPct val="0"/>
        </a:spcBef>
        <a:spcAft>
          <a:spcPct val="0"/>
        </a:spcAft>
        <a:defRPr kumimoji="1" sz="3900" b="1">
          <a:solidFill>
            <a:schemeClr val="tx2"/>
          </a:solidFill>
          <a:latin typeface="Arial" charset="0"/>
          <a:ea typeface="新細明體" pitchFamily="18" charset="-120"/>
        </a:defRPr>
      </a:lvl8pPr>
      <a:lvl9pPr marL="1828800" algn="l" rtl="0" fontAlgn="base">
        <a:spcBef>
          <a:spcPct val="0"/>
        </a:spcBef>
        <a:spcAft>
          <a:spcPct val="0"/>
        </a:spcAft>
        <a:defRPr kumimoji="1" sz="3900" b="1">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uscampus.com.tw/arrive_usa/custom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cbp.gov/xp/cgov/newsroom/news_releases/national/04262013_4.x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purdue.edu/push/assets/forms/medicalhistory.pdf" TargetMode="External"/><Relationship Id="rId4" Type="http://schemas.openxmlformats.org/officeDocument/2006/relationships/hyperlink" Target="https://www.purdue.edu/push/insurance/international/index.shtm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eichiu.com/2013/05/08/%E7%BE%8E%E5%9C%8B%E8%BE%A6%E6%89%8B%E6%A9%9F%E5%BF%83%E5%BE%9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harterstaramerica.com/" TargetMode="External"/><Relationship Id="rId4" Type="http://schemas.openxmlformats.org/officeDocument/2006/relationships/hyperlink" Target="http://www.lafayettelimo.com/" TargetMode="External"/><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mypurdue.purdue.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hyperlink" Target="http://web.ics.purdue.edu/~iltc/" TargetMode="External"/><Relationship Id="rId4" Type="http://schemas.openxmlformats.org/officeDocument/2006/relationships/hyperlink" Target="http://www.facebook.com/groups/125772083857/" TargetMode="External"/><Relationship Id="rId5" Type="http://schemas.openxmlformats.org/officeDocument/2006/relationships/hyperlink" Target="https://www.facebook.com/groups/503315246397934/" TargetMode="External"/><Relationship Id="rId6" Type="http://schemas.openxmlformats.org/officeDocument/2006/relationships/hyperlink" Target="http://www.getinvolved.purdue.edu/organization/tsa" TargetMode="External"/><Relationship Id="rId7" Type="http://schemas.openxmlformats.org/officeDocument/2006/relationships/hyperlink" Target="https://www.facebook.com/PurdueTaiwaneseStudentAssociation"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hyperlink" Target="https://esa-oas-prod.itap.purdue.edu:9011/prod/bwckctlg.p_disp_dyn_ctlg" TargetMode="External"/><Relationship Id="rId4" Type="http://schemas.openxmlformats.org/officeDocument/2006/relationships/hyperlink" Target="http://www.efollett.com/" TargetMode="External"/><Relationship Id="rId5" Type="http://schemas.openxmlformats.org/officeDocument/2006/relationships/hyperlink" Target="http://www.purdueu.com/" TargetMode="External"/><Relationship Id="rId6" Type="http://schemas.openxmlformats.org/officeDocument/2006/relationships/hyperlink" Target="http://www.amazon.com/" TargetMode="External"/><Relationship Id="rId7" Type="http://schemas.openxmlformats.org/officeDocument/2006/relationships/hyperlink" Target="http://www.addall.com/" TargetMode="External"/><Relationship Id="rId8" Type="http://schemas.openxmlformats.org/officeDocument/2006/relationships/hyperlink" Target="http://www.mysimon.com/" TargetMode="External"/><Relationship Id="rId9" Type="http://schemas.openxmlformats.org/officeDocument/2006/relationships/hyperlink" Target="http://apexbook.tw/" TargetMode="Externa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hyperlink" Target="http://www.housing.purdue.edu/Housing/Rates.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griffith.edu.au/school/vta/BTechEd/Purduefiles/image011.jpg" TargetMode="Externa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gocitybus.com/"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ppis.ceris.purdue.edu/pic/PurdueBelltower.jpg" TargetMode="External"/><Relationship Id="rId5" Type="http://schemas.openxmlformats.org/officeDocument/2006/relationships/image" Target="../media/image5.jpeg"/><Relationship Id="rId6" Type="http://schemas.openxmlformats.org/officeDocument/2006/relationships/hyperlink" Target="http://www.griffith.edu.au/school/vta/BTechEd/Purduefiles/image011.jpg" TargetMode="External"/><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3" Type="http://schemas.openxmlformats.org/officeDocument/2006/relationships/hyperlink" Target="http://www.ait.org.tw/zh/photo-specifications.html" TargetMode="External"/><Relationship Id="rId4" Type="http://schemas.openxmlformats.org/officeDocument/2006/relationships/hyperlink" Target="http://www.ait.org.tw/zh/niv-applications.html" TargetMode="External"/><Relationship Id="rId5" Type="http://schemas.openxmlformats.org/officeDocument/2006/relationships/hyperlink" Target="http://www.visaagent.com.tw/niv/ch-index.asp" TargetMode="External"/><Relationship Id="rId6" Type="http://schemas.openxmlformats.org/officeDocument/2006/relationships/hyperlink" Target="http://www.ait.org.tw/zh/nonimmigrant-visas-fees.html" TargetMode="External"/><Relationship Id="rId7" Type="http://schemas.openxmlformats.org/officeDocument/2006/relationships/hyperlink" Target="http://www.ait.org.tw/zh/how-to-apply-niv/appearing-for-interview.html"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ait.org.tw/zh/how-to-apply-niv.html" TargetMode="External"/><Relationship Id="rId4" Type="http://schemas.openxmlformats.org/officeDocument/2006/relationships/hyperlink" Target="https://ceac.state.gov/genniv/" TargetMode="External"/><Relationship Id="rId5" Type="http://schemas.openxmlformats.org/officeDocument/2006/relationships/hyperlink" Target="https://www.fmjfee.com/i901fee/"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en-US" altLang="zh-TW" sz="4000" dirty="0" smtClean="0">
                <a:latin typeface="Calibri" pitchFamily="34" charset="0"/>
                <a:ea typeface="標楷體" pitchFamily="65" charset="-120"/>
              </a:rPr>
              <a:t>2013</a:t>
            </a:r>
            <a:r>
              <a:rPr lang="zh-TW" altLang="en-US" sz="4000" dirty="0" smtClean="0">
                <a:latin typeface="Calibri" pitchFamily="34" charset="0"/>
                <a:ea typeface="標楷體" pitchFamily="65" charset="-120"/>
              </a:rPr>
              <a:t>年普度大學</a:t>
            </a:r>
            <a:r>
              <a:rPr lang="en-US" altLang="zh-TW" sz="4000" dirty="0" smtClean="0">
                <a:latin typeface="Calibri" pitchFamily="34" charset="0"/>
                <a:ea typeface="標楷體" pitchFamily="65" charset="-120"/>
              </a:rPr>
              <a:t/>
            </a:r>
            <a:br>
              <a:rPr lang="en-US" altLang="zh-TW" sz="4000" dirty="0" smtClean="0">
                <a:latin typeface="Calibri" pitchFamily="34" charset="0"/>
                <a:ea typeface="標楷體" pitchFamily="65" charset="-120"/>
              </a:rPr>
            </a:br>
            <a:r>
              <a:rPr lang="zh-TW" altLang="en-US" sz="4000" dirty="0" smtClean="0">
                <a:latin typeface="Calibri" pitchFamily="34" charset="0"/>
                <a:ea typeface="標楷體" pitchFamily="65" charset="-120"/>
              </a:rPr>
              <a:t>新生說明會</a:t>
            </a:r>
          </a:p>
        </p:txBody>
      </p:sp>
      <p:sp>
        <p:nvSpPr>
          <p:cNvPr id="14338" name="Rectangle 3"/>
          <p:cNvSpPr>
            <a:spLocks noGrp="1" noChangeArrowheads="1"/>
          </p:cNvSpPr>
          <p:nvPr>
            <p:ph type="subTitle" idx="1"/>
          </p:nvPr>
        </p:nvSpPr>
        <p:spPr>
          <a:xfrm>
            <a:off x="1285875" y="3049588"/>
            <a:ext cx="5811838" cy="3165475"/>
          </a:xfrm>
        </p:spPr>
        <p:txBody>
          <a:bodyPr/>
          <a:lstStyle/>
          <a:p>
            <a:pPr algn="ctr" eaLnBrk="1" hangingPunct="1"/>
            <a:r>
              <a:rPr lang="en-US" altLang="zh-TW" dirty="0" smtClean="0">
                <a:latin typeface="Arial Black"/>
                <a:cs typeface="Arial Black"/>
              </a:rPr>
              <a:t>Welcome to Purdue </a:t>
            </a:r>
            <a:endParaRPr lang="en-US" altLang="zh-TW" b="1" dirty="0" smtClean="0">
              <a:latin typeface="Arial Black"/>
              <a:cs typeface="Arial Black"/>
            </a:endParaRPr>
          </a:p>
          <a:p>
            <a:pPr algn="ctr" eaLnBrk="1" hangingPunct="1"/>
            <a:r>
              <a:rPr lang="en-US" altLang="zh-TW" sz="2400" b="1" dirty="0" smtClean="0">
                <a:latin typeface="Arial Black"/>
                <a:cs typeface="Arial Black"/>
              </a:rPr>
              <a:t>I love Taiwan Club (ILTC)</a:t>
            </a:r>
          </a:p>
          <a:p>
            <a:pPr algn="ctr" eaLnBrk="1" hangingPunct="1"/>
            <a:r>
              <a:rPr lang="en-US" altLang="zh-TW" sz="2400" b="1" dirty="0" smtClean="0">
                <a:latin typeface="Arial Black"/>
                <a:cs typeface="Arial Black"/>
              </a:rPr>
              <a:t>&amp;</a:t>
            </a:r>
          </a:p>
          <a:p>
            <a:pPr algn="ctr" eaLnBrk="1" hangingPunct="1"/>
            <a:r>
              <a:rPr lang="en-US" altLang="zh-TW" sz="2400" b="1" dirty="0" smtClean="0">
                <a:latin typeface="Arial Black"/>
                <a:cs typeface="Arial Black"/>
              </a:rPr>
              <a:t>Taiwan Student Association (TSA)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57188" y="285750"/>
            <a:ext cx="7815262" cy="714375"/>
          </a:xfrm>
        </p:spPr>
        <p:txBody>
          <a:bodyPr/>
          <a:lstStyle/>
          <a:p>
            <a:r>
              <a:rPr lang="zh-TW" altLang="en-US" sz="4000" dirty="0" smtClean="0">
                <a:latin typeface="標楷體" pitchFamily="65" charset="-120"/>
                <a:ea typeface="標楷體" pitchFamily="65" charset="-120"/>
                <a:cs typeface="Calibri"/>
              </a:rPr>
              <a:t>美國</a:t>
            </a:r>
            <a:r>
              <a:rPr lang="zh-TW" altLang="en-US" sz="4000" dirty="0" smtClean="0">
                <a:solidFill>
                  <a:srgbClr val="FF0000"/>
                </a:solidFill>
                <a:latin typeface="標楷體" pitchFamily="65" charset="-120"/>
                <a:ea typeface="標楷體" pitchFamily="65" charset="-120"/>
                <a:cs typeface="Calibri"/>
              </a:rPr>
              <a:t>海關出入境表 </a:t>
            </a:r>
            <a:r>
              <a:rPr lang="en-US" altLang="zh-TW" sz="4000" dirty="0" smtClean="0">
                <a:latin typeface="Calibri" pitchFamily="34" charset="0"/>
                <a:ea typeface="微軟正黑體" pitchFamily="34" charset="-120"/>
                <a:cs typeface="Calibri"/>
              </a:rPr>
              <a:t>&amp; I-94 FORM </a:t>
            </a:r>
          </a:p>
        </p:txBody>
      </p:sp>
      <p:sp>
        <p:nvSpPr>
          <p:cNvPr id="22530" name="Content Placeholder 2"/>
          <p:cNvSpPr>
            <a:spLocks noGrp="1"/>
          </p:cNvSpPr>
          <p:nvPr>
            <p:ph idx="1"/>
          </p:nvPr>
        </p:nvSpPr>
        <p:spPr>
          <a:xfrm>
            <a:off x="323528" y="1052736"/>
            <a:ext cx="7704856" cy="4752528"/>
          </a:xfrm>
        </p:spPr>
        <p:txBody>
          <a:bodyPr/>
          <a:lstStyle/>
          <a:p>
            <a:r>
              <a:rPr lang="zh-TW" altLang="en-US" sz="2400" dirty="0" smtClean="0">
                <a:latin typeface="Calibri" pitchFamily="34" charset="0"/>
                <a:ea typeface="微軟正黑體" pitchFamily="34" charset="-120"/>
                <a:cs typeface="BiauKai"/>
              </a:rPr>
              <a:t>進海關表格 看放大表格：</a:t>
            </a:r>
            <a:r>
              <a:rPr lang="en-US" altLang="zh-TW" sz="2400" dirty="0" smtClean="0">
                <a:latin typeface="Calibri" pitchFamily="34" charset="0"/>
                <a:ea typeface="微軟正黑體" pitchFamily="34" charset="-120"/>
                <a:cs typeface="BiauKai"/>
                <a:hlinkClick r:id="rId3"/>
              </a:rPr>
              <a:t>http://www.uscampus.com.tw/arrive_usa/customs.pdf</a:t>
            </a:r>
            <a:endParaRPr lang="en-US" altLang="zh-TW" sz="2400" dirty="0" smtClean="0">
              <a:latin typeface="Calibri" pitchFamily="34" charset="0"/>
              <a:ea typeface="微軟正黑體" pitchFamily="34" charset="-120"/>
              <a:cs typeface="BiauKai"/>
            </a:endParaRPr>
          </a:p>
          <a:p>
            <a:pPr>
              <a:buFont typeface="Wingdings" pitchFamily="2" charset="2"/>
              <a:buNone/>
            </a:pPr>
            <a:r>
              <a:rPr lang="zh-TW" altLang="en-US" sz="2400" dirty="0" smtClean="0">
                <a:latin typeface="Calibri" pitchFamily="34" charset="0"/>
                <a:ea typeface="微軟正黑體" pitchFamily="34" charset="-120"/>
                <a:cs typeface="BiauKai"/>
              </a:rPr>
              <a:t>     海關官員將詢問你此行到美的目的，赴美留學者請記得回答自己的身份是「學生」以及就讀的學校及科系名稱。答案需簡短、直接及誠實，避免其它題外話。 如果海關官員無法從你所提出的文件中確認身份，海關官員會請你到另一個地區做進一步的審查。 我們建議你隨身攜帶國際學生辦公室聯絡人名及其緊急聯絡電話以備不時之需。</a:t>
            </a:r>
            <a:br>
              <a:rPr lang="zh-TW" altLang="en-US" sz="2400" dirty="0" smtClean="0">
                <a:latin typeface="Calibri" pitchFamily="34" charset="0"/>
                <a:ea typeface="微軟正黑體" pitchFamily="34" charset="-120"/>
                <a:cs typeface="BiauKai"/>
              </a:rPr>
            </a:br>
            <a:r>
              <a:rPr lang="zh-TW" altLang="en-US" sz="2400" dirty="0" smtClean="0">
                <a:latin typeface="Calibri" pitchFamily="34" charset="0"/>
                <a:ea typeface="微軟正黑體" pitchFamily="34" charset="-120"/>
                <a:cs typeface="BiauKai"/>
              </a:rPr>
              <a:t>另外，海關官員如果覺得該入境者有非法走私嫌疑時，也會檢查其身體、行李、及貨物；很多機場備有緝私犬，專以鼻子搜尋禁藥及農產品。</a:t>
            </a:r>
            <a:endParaRPr lang="en-US" altLang="zh-TW" sz="2400" dirty="0" smtClean="0">
              <a:latin typeface="Calibri" pitchFamily="34" charset="0"/>
              <a:ea typeface="微軟正黑體" pitchFamily="34" charset="-120"/>
              <a:cs typeface="BiauKai"/>
            </a:endParaRPr>
          </a:p>
        </p:txBody>
      </p:sp>
      <p:sp>
        <p:nvSpPr>
          <p:cNvPr id="22531" name="Slide Number Placeholder 3"/>
          <p:cNvSpPr>
            <a:spLocks noGrp="1"/>
          </p:cNvSpPr>
          <p:nvPr>
            <p:ph type="sldNum" sz="quarter" idx="12"/>
          </p:nvPr>
        </p:nvSpPr>
        <p:spPr>
          <a:noFill/>
        </p:spPr>
        <p:txBody>
          <a:bodyPr/>
          <a:lstStyle/>
          <a:p>
            <a:fld id="{7ACD6432-865E-42D9-BAAC-A7BF36749114}" type="slidenum">
              <a:rPr lang="en-US" altLang="zh-TW" smtClean="0">
                <a:ea typeface="新細明體" charset="-120"/>
              </a:rPr>
              <a:pPr/>
              <a:t>10</a:t>
            </a:fld>
            <a:endParaRPr lang="en-US" altLang="zh-TW"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23528" y="285750"/>
            <a:ext cx="7848922" cy="714375"/>
          </a:xfrm>
        </p:spPr>
        <p:txBody>
          <a:bodyPr/>
          <a:lstStyle/>
          <a:p>
            <a:r>
              <a:rPr lang="zh-TW" altLang="en-US" sz="4000" dirty="0" smtClean="0">
                <a:latin typeface="標楷體" pitchFamily="65" charset="-120"/>
                <a:ea typeface="標楷體" pitchFamily="65" charset="-120"/>
                <a:cs typeface="Calibri"/>
              </a:rPr>
              <a:t>美國海關出入境表 </a:t>
            </a:r>
            <a:r>
              <a:rPr lang="en-US" altLang="zh-TW" sz="4000" dirty="0" smtClean="0">
                <a:solidFill>
                  <a:srgbClr val="FF0000"/>
                </a:solidFill>
                <a:latin typeface="Calibri" pitchFamily="34" charset="0"/>
                <a:ea typeface="微軟正黑體" pitchFamily="34" charset="-120"/>
                <a:cs typeface="Calibri"/>
              </a:rPr>
              <a:t>&amp; I-94 FORM </a:t>
            </a:r>
          </a:p>
        </p:txBody>
      </p:sp>
      <p:sp>
        <p:nvSpPr>
          <p:cNvPr id="22530" name="Content Placeholder 2"/>
          <p:cNvSpPr>
            <a:spLocks noGrp="1"/>
          </p:cNvSpPr>
          <p:nvPr>
            <p:ph idx="1"/>
          </p:nvPr>
        </p:nvSpPr>
        <p:spPr>
          <a:xfrm>
            <a:off x="107504" y="1052736"/>
            <a:ext cx="7848872" cy="5805264"/>
          </a:xfrm>
        </p:spPr>
        <p:txBody>
          <a:bodyPr/>
          <a:lstStyle/>
          <a:p>
            <a:r>
              <a:rPr lang="zh-TW" altLang="en-US" sz="2400" dirty="0">
                <a:latin typeface="Calibri" pitchFamily="34" charset="0"/>
                <a:ea typeface="微軟正黑體" pitchFamily="34" charset="-120"/>
              </a:rPr>
              <a:t>美國海關及邊境保護局</a:t>
            </a:r>
            <a:r>
              <a:rPr lang="en-US" altLang="zh-TW" sz="2400" dirty="0">
                <a:latin typeface="Calibri" pitchFamily="34" charset="0"/>
                <a:ea typeface="微軟正黑體" pitchFamily="34" charset="-120"/>
              </a:rPr>
              <a:t>(USCBP)</a:t>
            </a:r>
            <a:r>
              <a:rPr lang="zh-TW" altLang="en-US" sz="2400" dirty="0">
                <a:latin typeface="Calibri" pitchFamily="34" charset="0"/>
                <a:ea typeface="微軟正黑體" pitchFamily="34" charset="-120"/>
              </a:rPr>
              <a:t>為簡化通關程序，將於</a:t>
            </a:r>
            <a:r>
              <a:rPr lang="en-US" altLang="zh-TW" sz="2400" dirty="0">
                <a:latin typeface="Calibri" pitchFamily="34" charset="0"/>
                <a:ea typeface="微軟正黑體" pitchFamily="34" charset="-120"/>
              </a:rPr>
              <a:t>2013</a:t>
            </a:r>
            <a:r>
              <a:rPr lang="zh-TW" altLang="en-US" sz="2400" dirty="0">
                <a:latin typeface="Calibri" pitchFamily="34" charset="0"/>
                <a:ea typeface="微軟正黑體" pitchFamily="34" charset="-120"/>
              </a:rPr>
              <a:t>年</a:t>
            </a:r>
            <a:r>
              <a:rPr lang="en-US" altLang="zh-TW" sz="2400" dirty="0">
                <a:latin typeface="Calibri" pitchFamily="34" charset="0"/>
                <a:ea typeface="微軟正黑體" pitchFamily="34" charset="-120"/>
              </a:rPr>
              <a:t>04</a:t>
            </a:r>
            <a:r>
              <a:rPr lang="zh-TW" altLang="en-US" sz="2400" dirty="0">
                <a:latin typeface="Calibri" pitchFamily="34" charset="0"/>
                <a:ea typeface="微軟正黑體" pitchFamily="34" charset="-120"/>
              </a:rPr>
              <a:t>月</a:t>
            </a:r>
            <a:r>
              <a:rPr lang="en-US" altLang="zh-TW" sz="2400" dirty="0">
                <a:latin typeface="Calibri" pitchFamily="34" charset="0"/>
                <a:ea typeface="微軟正黑體" pitchFamily="34" charset="-120"/>
              </a:rPr>
              <a:t>30</a:t>
            </a:r>
            <a:r>
              <a:rPr lang="zh-TW" altLang="en-US" sz="2400" dirty="0">
                <a:latin typeface="Calibri" pitchFamily="34" charset="0"/>
                <a:ea typeface="微軟正黑體" pitchFamily="34" charset="-120"/>
              </a:rPr>
              <a:t>日起，逐步實施 </a:t>
            </a:r>
            <a:r>
              <a:rPr lang="en-US" altLang="zh-TW" sz="2400" dirty="0">
                <a:latin typeface="Calibri" pitchFamily="34" charset="0"/>
                <a:ea typeface="微軟正黑體" pitchFamily="34" charset="-120"/>
              </a:rPr>
              <a:t>I-94</a:t>
            </a:r>
            <a:r>
              <a:rPr lang="zh-TW" altLang="en-US" sz="2400" dirty="0">
                <a:latin typeface="Calibri" pitchFamily="34" charset="0"/>
                <a:ea typeface="微軟正黑體" pitchFamily="34" charset="-120"/>
              </a:rPr>
              <a:t>出入境登記卡無紙化，並計劃至</a:t>
            </a:r>
            <a:r>
              <a:rPr lang="en-US" altLang="zh-TW" sz="2400" dirty="0">
                <a:latin typeface="Calibri" pitchFamily="34" charset="0"/>
                <a:ea typeface="微軟正黑體" pitchFamily="34" charset="-120"/>
              </a:rPr>
              <a:t>2013</a:t>
            </a:r>
            <a:r>
              <a:rPr lang="zh-TW" altLang="en-US" sz="2400" dirty="0">
                <a:latin typeface="Calibri" pitchFamily="34" charset="0"/>
                <a:ea typeface="微軟正黑體" pitchFamily="34" charset="-120"/>
              </a:rPr>
              <a:t>年</a:t>
            </a:r>
            <a:r>
              <a:rPr lang="en-US" altLang="zh-TW" sz="2400" dirty="0">
                <a:latin typeface="Calibri" pitchFamily="34" charset="0"/>
                <a:ea typeface="微軟正黑體" pitchFamily="34" charset="-120"/>
              </a:rPr>
              <a:t>05</a:t>
            </a:r>
            <a:r>
              <a:rPr lang="zh-TW" altLang="en-US" sz="2400" dirty="0">
                <a:latin typeface="Calibri" pitchFamily="34" charset="0"/>
                <a:ea typeface="微軟正黑體" pitchFamily="34" charset="-120"/>
              </a:rPr>
              <a:t>月</a:t>
            </a:r>
            <a:r>
              <a:rPr lang="en-US" altLang="zh-TW" sz="2400" dirty="0">
                <a:latin typeface="Calibri" pitchFamily="34" charset="0"/>
                <a:ea typeface="微軟正黑體" pitchFamily="34" charset="-120"/>
              </a:rPr>
              <a:t>21</a:t>
            </a:r>
            <a:r>
              <a:rPr lang="zh-TW" altLang="en-US" sz="2400" dirty="0">
                <a:latin typeface="Calibri" pitchFamily="34" charset="0"/>
                <a:ea typeface="微軟正黑體" pitchFamily="34" charset="-120"/>
              </a:rPr>
              <a:t>日，所有海空口岸</a:t>
            </a:r>
            <a:r>
              <a:rPr lang="zh-TW" altLang="en-US" sz="2400" dirty="0">
                <a:solidFill>
                  <a:srgbClr val="FF0000"/>
                </a:solidFill>
                <a:latin typeface="Calibri" pitchFamily="34" charset="0"/>
                <a:ea typeface="微軟正黑體" pitchFamily="34" charset="-120"/>
              </a:rPr>
              <a:t>全面</a:t>
            </a:r>
            <a:r>
              <a:rPr lang="zh-TW" altLang="en-US" sz="2400" dirty="0" smtClean="0">
                <a:solidFill>
                  <a:srgbClr val="FF0000"/>
                </a:solidFill>
                <a:latin typeface="Calibri" pitchFamily="34" charset="0"/>
                <a:ea typeface="微軟正黑體" pitchFamily="34" charset="-120"/>
              </a:rPr>
              <a:t>實施</a:t>
            </a:r>
            <a:r>
              <a:rPr lang="en-US" altLang="zh-TW" sz="2400" dirty="0" smtClean="0">
                <a:solidFill>
                  <a:srgbClr val="FF0000"/>
                </a:solidFill>
                <a:latin typeface="Calibri" pitchFamily="34" charset="0"/>
                <a:ea typeface="微軟正黑體" pitchFamily="34" charset="-120"/>
              </a:rPr>
              <a:t>I-94</a:t>
            </a:r>
            <a:r>
              <a:rPr lang="zh-TW" altLang="en-US" sz="2400" dirty="0">
                <a:solidFill>
                  <a:srgbClr val="FF0000"/>
                </a:solidFill>
                <a:latin typeface="Calibri" pitchFamily="34" charset="0"/>
                <a:ea typeface="微軟正黑體" pitchFamily="34" charset="-120"/>
              </a:rPr>
              <a:t>電子化政策</a:t>
            </a:r>
            <a:r>
              <a:rPr lang="zh-TW" altLang="en-US" sz="2400" dirty="0" smtClean="0">
                <a:latin typeface="Calibri" pitchFamily="34" charset="0"/>
                <a:ea typeface="微軟正黑體" pitchFamily="34" charset="-120"/>
              </a:rPr>
              <a:t>。</a:t>
            </a:r>
            <a:endParaRPr lang="en-US" altLang="zh-TW" sz="2400" dirty="0" smtClean="0">
              <a:latin typeface="Calibri" pitchFamily="34" charset="0"/>
              <a:ea typeface="微軟正黑體" pitchFamily="34" charset="-120"/>
            </a:endParaRPr>
          </a:p>
          <a:p>
            <a:r>
              <a:rPr lang="zh-TW" altLang="en-US" sz="2400" dirty="0" smtClean="0">
                <a:latin typeface="Calibri" pitchFamily="34" charset="0"/>
                <a:ea typeface="微軟正黑體" pitchFamily="34" charset="-120"/>
              </a:rPr>
              <a:t>凡</a:t>
            </a:r>
            <a:r>
              <a:rPr lang="zh-TW" altLang="en-US" sz="2400" dirty="0">
                <a:latin typeface="Calibri" pitchFamily="34" charset="0"/>
                <a:ea typeface="微軟正黑體" pitchFamily="34" charset="-120"/>
              </a:rPr>
              <a:t>持台灣護照進入美國，依各海空口岸實施日期起，將可不再需要填寫紙本 </a:t>
            </a:r>
            <a:r>
              <a:rPr lang="en-US" altLang="zh-TW" sz="2400" dirty="0">
                <a:latin typeface="Calibri" pitchFamily="34" charset="0"/>
                <a:ea typeface="微軟正黑體" pitchFamily="34" charset="-120"/>
              </a:rPr>
              <a:t>I-94</a:t>
            </a:r>
            <a:r>
              <a:rPr lang="zh-TW" altLang="en-US" sz="2400" dirty="0">
                <a:latin typeface="Calibri" pitchFamily="34" charset="0"/>
                <a:ea typeface="微軟正黑體" pitchFamily="34" charset="-120"/>
              </a:rPr>
              <a:t>表</a:t>
            </a:r>
            <a:r>
              <a:rPr lang="zh-TW" altLang="en-US" sz="2400" dirty="0" smtClean="0">
                <a:latin typeface="Calibri" pitchFamily="34" charset="0"/>
                <a:ea typeface="微軟正黑體" pitchFamily="34" charset="-120"/>
              </a:rPr>
              <a:t>格。同</a:t>
            </a:r>
            <a:r>
              <a:rPr lang="zh-TW" altLang="en-US" sz="2400" dirty="0">
                <a:latin typeface="Calibri" pitchFamily="34" charset="0"/>
                <a:ea typeface="微軟正黑體" pitchFamily="34" charset="-120"/>
              </a:rPr>
              <a:t>學們亦可於</a:t>
            </a:r>
            <a:r>
              <a:rPr lang="en-US" altLang="zh-TW" sz="2400" dirty="0">
                <a:latin typeface="Calibri" pitchFamily="34" charset="0"/>
                <a:ea typeface="微軟正黑體" pitchFamily="34" charset="-120"/>
              </a:rPr>
              <a:t>USCBP</a:t>
            </a:r>
            <a:r>
              <a:rPr lang="zh-TW" altLang="en-US" sz="2400" dirty="0">
                <a:latin typeface="Calibri" pitchFamily="34" charset="0"/>
                <a:ea typeface="微軟正黑體" pitchFamily="34" charset="-120"/>
              </a:rPr>
              <a:t>網站中查詢、更正、及列印填妥之</a:t>
            </a:r>
            <a:r>
              <a:rPr lang="en-US" altLang="zh-TW" sz="2400" dirty="0">
                <a:latin typeface="Calibri" pitchFamily="34" charset="0"/>
                <a:ea typeface="微軟正黑體" pitchFamily="34" charset="-120"/>
              </a:rPr>
              <a:t>I-94</a:t>
            </a:r>
            <a:r>
              <a:rPr lang="zh-TW" altLang="en-US" sz="2400" dirty="0">
                <a:latin typeface="Calibri" pitchFamily="34" charset="0"/>
                <a:ea typeface="微軟正黑體" pitchFamily="34" charset="-120"/>
              </a:rPr>
              <a:t>電子表格備用</a:t>
            </a:r>
            <a:r>
              <a:rPr lang="zh-TW" altLang="en-US" sz="2400" dirty="0" smtClean="0">
                <a:latin typeface="Calibri" pitchFamily="34" charset="0"/>
                <a:ea typeface="微軟正黑體" pitchFamily="34" charset="-120"/>
              </a:rPr>
              <a:t>。</a:t>
            </a:r>
            <a:endParaRPr lang="en-US" altLang="zh-TW" sz="2400" dirty="0" smtClean="0">
              <a:latin typeface="Calibri" pitchFamily="34" charset="0"/>
              <a:ea typeface="微軟正黑體" pitchFamily="34" charset="-120"/>
            </a:endParaRPr>
          </a:p>
          <a:p>
            <a:r>
              <a:rPr lang="zh-TW" altLang="en-US" sz="2400" dirty="0" smtClean="0">
                <a:latin typeface="Calibri" pitchFamily="34" charset="0"/>
                <a:ea typeface="微軟正黑體" pitchFamily="34" charset="-120"/>
              </a:rPr>
              <a:t>配</a:t>
            </a:r>
            <a:r>
              <a:rPr lang="zh-TW" altLang="en-US" sz="2400" dirty="0">
                <a:latin typeface="Calibri" pitchFamily="34" charset="0"/>
                <a:ea typeface="微軟正黑體" pitchFamily="34" charset="-120"/>
              </a:rPr>
              <a:t>合</a:t>
            </a:r>
            <a:r>
              <a:rPr lang="en-US" altLang="zh-TW" sz="2400" dirty="0">
                <a:latin typeface="Calibri" pitchFamily="34" charset="0"/>
                <a:ea typeface="微軟正黑體" pitchFamily="34" charset="-120"/>
              </a:rPr>
              <a:t>USCBP</a:t>
            </a:r>
            <a:r>
              <a:rPr lang="zh-TW" altLang="en-US" sz="2400" dirty="0">
                <a:latin typeface="Calibri" pitchFamily="34" charset="0"/>
                <a:ea typeface="微軟正黑體" pitchFamily="34" charset="-120"/>
              </a:rPr>
              <a:t>公布的電子版 </a:t>
            </a:r>
            <a:r>
              <a:rPr lang="en-US" altLang="zh-TW" sz="2400" dirty="0">
                <a:latin typeface="Calibri" pitchFamily="34" charset="0"/>
                <a:ea typeface="微軟正黑體" pitchFamily="34" charset="-120"/>
              </a:rPr>
              <a:t>I-94</a:t>
            </a:r>
            <a:r>
              <a:rPr lang="zh-TW" altLang="en-US" sz="2400" dirty="0">
                <a:latin typeface="Calibri" pitchFamily="34" charset="0"/>
                <a:ea typeface="微軟正黑體" pitchFamily="34" charset="-120"/>
              </a:rPr>
              <a:t>卡實施細節，華航飛往紐約</a:t>
            </a:r>
            <a:r>
              <a:rPr lang="en-US" altLang="zh-TW" sz="2400" dirty="0">
                <a:latin typeface="Calibri" pitchFamily="34" charset="0"/>
                <a:ea typeface="微軟正黑體" pitchFamily="34" charset="-120"/>
              </a:rPr>
              <a:t>(NYC)</a:t>
            </a:r>
            <a:r>
              <a:rPr lang="zh-TW" altLang="en-US" sz="2400" dirty="0">
                <a:latin typeface="Calibri" pitchFamily="34" charset="0"/>
                <a:ea typeface="微軟正黑體" pitchFamily="34" charset="-120"/>
              </a:rPr>
              <a:t>航班將自</a:t>
            </a:r>
            <a:r>
              <a:rPr lang="en-US" altLang="zh-TW" sz="2400" dirty="0">
                <a:latin typeface="Calibri" pitchFamily="34" charset="0"/>
                <a:ea typeface="微軟正黑體" pitchFamily="34" charset="-120"/>
              </a:rPr>
              <a:t>2013</a:t>
            </a:r>
            <a:r>
              <a:rPr lang="zh-TW" altLang="en-US" sz="2400" dirty="0">
                <a:latin typeface="Calibri" pitchFamily="34" charset="0"/>
                <a:ea typeface="微軟正黑體" pitchFamily="34" charset="-120"/>
              </a:rPr>
              <a:t>年</a:t>
            </a:r>
            <a:r>
              <a:rPr lang="en-US" altLang="zh-TW" sz="2400" dirty="0">
                <a:latin typeface="Calibri" pitchFamily="34" charset="0"/>
                <a:ea typeface="微軟正黑體" pitchFamily="34" charset="-120"/>
              </a:rPr>
              <a:t>05</a:t>
            </a:r>
            <a:r>
              <a:rPr lang="zh-TW" altLang="en-US" sz="2400" dirty="0">
                <a:latin typeface="Calibri" pitchFamily="34" charset="0"/>
                <a:ea typeface="微軟正黑體" pitchFamily="34" charset="-120"/>
              </a:rPr>
              <a:t>月</a:t>
            </a:r>
            <a:r>
              <a:rPr lang="en-US" altLang="zh-TW" sz="2400" dirty="0">
                <a:latin typeface="Calibri" pitchFamily="34" charset="0"/>
                <a:ea typeface="微軟正黑體" pitchFamily="34" charset="-120"/>
              </a:rPr>
              <a:t>07</a:t>
            </a:r>
            <a:r>
              <a:rPr lang="zh-TW" altLang="en-US" sz="2400" dirty="0">
                <a:latin typeface="Calibri" pitchFamily="34" charset="0"/>
                <a:ea typeface="微軟正黑體" pitchFamily="34" charset="-120"/>
              </a:rPr>
              <a:t>日起，其他美國航線</a:t>
            </a:r>
            <a:r>
              <a:rPr lang="en-US" altLang="zh-TW" sz="2400" dirty="0">
                <a:latin typeface="Calibri" pitchFamily="34" charset="0"/>
                <a:ea typeface="微軟正黑體" pitchFamily="34" charset="-120"/>
              </a:rPr>
              <a:t>(SFO/LAX/HNL/GUM)</a:t>
            </a:r>
            <a:r>
              <a:rPr lang="zh-TW" altLang="en-US" sz="2400" dirty="0">
                <a:latin typeface="Calibri" pitchFamily="34" charset="0"/>
                <a:ea typeface="微軟正黑體" pitchFamily="34" charset="-120"/>
              </a:rPr>
              <a:t>則自</a:t>
            </a:r>
            <a:r>
              <a:rPr lang="en-US" altLang="zh-TW" sz="2400" dirty="0">
                <a:latin typeface="Calibri" pitchFamily="34" charset="0"/>
                <a:ea typeface="微軟正黑體" pitchFamily="34" charset="-120"/>
              </a:rPr>
              <a:t>2013</a:t>
            </a:r>
            <a:r>
              <a:rPr lang="zh-TW" altLang="en-US" sz="2400" dirty="0">
                <a:latin typeface="Calibri" pitchFamily="34" charset="0"/>
                <a:ea typeface="微軟正黑體" pitchFamily="34" charset="-120"/>
              </a:rPr>
              <a:t>年</a:t>
            </a:r>
            <a:r>
              <a:rPr lang="en-US" altLang="zh-TW" sz="2400" dirty="0">
                <a:latin typeface="Calibri" pitchFamily="34" charset="0"/>
                <a:ea typeface="微軟正黑體" pitchFamily="34" charset="-120"/>
              </a:rPr>
              <a:t>05</a:t>
            </a:r>
            <a:r>
              <a:rPr lang="zh-TW" altLang="en-US" sz="2400" dirty="0">
                <a:latin typeface="Calibri" pitchFamily="34" charset="0"/>
                <a:ea typeface="微軟正黑體" pitchFamily="34" charset="-120"/>
              </a:rPr>
              <a:t>月</a:t>
            </a:r>
            <a:r>
              <a:rPr lang="en-US" altLang="zh-TW" sz="2400" dirty="0">
                <a:latin typeface="Calibri" pitchFamily="34" charset="0"/>
                <a:ea typeface="微軟正黑體" pitchFamily="34" charset="-120"/>
              </a:rPr>
              <a:t>14</a:t>
            </a:r>
            <a:r>
              <a:rPr lang="zh-TW" altLang="en-US" sz="2400" dirty="0">
                <a:latin typeface="Calibri" pitchFamily="34" charset="0"/>
                <a:ea typeface="微軟正黑體" pitchFamily="34" charset="-120"/>
              </a:rPr>
              <a:t>日起，飛機上將不再提供紙本 </a:t>
            </a:r>
            <a:r>
              <a:rPr lang="en-US" altLang="zh-TW" sz="2400" dirty="0">
                <a:latin typeface="Calibri" pitchFamily="34" charset="0"/>
                <a:ea typeface="微軟正黑體" pitchFamily="34" charset="-120"/>
              </a:rPr>
              <a:t>I-94</a:t>
            </a:r>
            <a:r>
              <a:rPr lang="zh-TW" altLang="en-US" sz="2400" dirty="0">
                <a:latin typeface="Calibri" pitchFamily="34" charset="0"/>
                <a:ea typeface="微軟正黑體" pitchFamily="34" charset="-120"/>
              </a:rPr>
              <a:t>入境登記卡。</a:t>
            </a:r>
            <a:r>
              <a:rPr lang="en-US" altLang="zh-TW" sz="2400" dirty="0">
                <a:latin typeface="Calibri" pitchFamily="34" charset="0"/>
                <a:ea typeface="微軟正黑體" pitchFamily="34" charset="-120"/>
                <a:hlinkClick r:id="rId3"/>
              </a:rPr>
              <a:t>http://</a:t>
            </a:r>
            <a:r>
              <a:rPr lang="en-US" altLang="zh-TW" sz="2400" dirty="0" smtClean="0">
                <a:latin typeface="Calibri" pitchFamily="34" charset="0"/>
                <a:ea typeface="微軟正黑體" pitchFamily="34" charset="-120"/>
                <a:hlinkClick r:id="rId3"/>
              </a:rPr>
              <a:t>www.cbp.gov/xp/cgov/newsroom/news_releases/national/04262013_4.xml</a:t>
            </a:r>
            <a:endParaRPr lang="en-US" altLang="zh-TW" sz="2400" dirty="0" smtClean="0">
              <a:latin typeface="Calibri" pitchFamily="34" charset="0"/>
              <a:ea typeface="微軟正黑體" pitchFamily="34" charset="-120"/>
            </a:endParaRPr>
          </a:p>
        </p:txBody>
      </p:sp>
      <p:sp>
        <p:nvSpPr>
          <p:cNvPr id="22531" name="Slide Number Placeholder 3"/>
          <p:cNvSpPr>
            <a:spLocks noGrp="1"/>
          </p:cNvSpPr>
          <p:nvPr>
            <p:ph type="sldNum" sz="quarter" idx="12"/>
          </p:nvPr>
        </p:nvSpPr>
        <p:spPr>
          <a:noFill/>
        </p:spPr>
        <p:txBody>
          <a:bodyPr/>
          <a:lstStyle/>
          <a:p>
            <a:fld id="{7ACD6432-865E-42D9-BAAC-A7BF36749114}" type="slidenum">
              <a:rPr lang="en-US" altLang="zh-TW" smtClean="0">
                <a:ea typeface="新細明體" charset="-120"/>
              </a:rPr>
              <a:pPr/>
              <a:t>11</a:t>
            </a:fld>
            <a:endParaRPr lang="en-US" altLang="zh-TW" smtClean="0">
              <a:ea typeface="新細明體" charset="-120"/>
            </a:endParaRPr>
          </a:p>
        </p:txBody>
      </p:sp>
    </p:spTree>
    <p:extLst>
      <p:ext uri="{BB962C8B-B14F-4D97-AF65-F5344CB8AC3E}">
        <p14:creationId xmlns:p14="http://schemas.microsoft.com/office/powerpoint/2010/main" val="14385610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ChangeArrowheads="1"/>
          </p:cNvSpPr>
          <p:nvPr/>
        </p:nvSpPr>
        <p:spPr bwMode="auto">
          <a:xfrm>
            <a:off x="179512" y="0"/>
            <a:ext cx="7543800" cy="714375"/>
          </a:xfrm>
          <a:prstGeom prst="rect">
            <a:avLst/>
          </a:prstGeom>
          <a:noFill/>
          <a:ln w="9525">
            <a:noFill/>
            <a:miter lim="800000"/>
            <a:headEnd/>
            <a:tailEnd/>
          </a:ln>
        </p:spPr>
        <p:txBody>
          <a:bodyPr anchor="b"/>
          <a:lstStyle/>
          <a:p>
            <a:pPr eaLnBrk="0" hangingPunct="0"/>
            <a:r>
              <a:rPr lang="en-US" altLang="zh-TW" sz="4000" b="1" dirty="0">
                <a:solidFill>
                  <a:schemeClr val="tx2"/>
                </a:solidFill>
                <a:latin typeface="Calibri"/>
                <a:cs typeface="Calibri"/>
              </a:rPr>
              <a:t>Custom Service Form</a:t>
            </a:r>
          </a:p>
        </p:txBody>
      </p:sp>
      <p:pic>
        <p:nvPicPr>
          <p:cNvPr id="25602" name="Picture 5" descr="image-US_CustomDeclaration01"/>
          <p:cNvPicPr>
            <a:picLocks noChangeAspect="1" noChangeArrowheads="1"/>
          </p:cNvPicPr>
          <p:nvPr/>
        </p:nvPicPr>
        <p:blipFill>
          <a:blip r:embed="rId3" cstate="print"/>
          <a:srcRect/>
          <a:stretch>
            <a:fillRect/>
          </a:stretch>
        </p:blipFill>
        <p:spPr bwMode="auto">
          <a:xfrm>
            <a:off x="1403350" y="765175"/>
            <a:ext cx="3046413" cy="6092825"/>
          </a:xfrm>
          <a:prstGeom prst="rect">
            <a:avLst/>
          </a:prstGeom>
          <a:noFill/>
          <a:ln w="9525">
            <a:noFill/>
            <a:miter lim="800000"/>
            <a:headEnd/>
            <a:tailEnd/>
          </a:ln>
        </p:spPr>
      </p:pic>
      <p:pic>
        <p:nvPicPr>
          <p:cNvPr id="25603" name="Picture 6" descr="image-US_CustomDeclaration02"/>
          <p:cNvPicPr>
            <a:picLocks noChangeAspect="1" noChangeArrowheads="1"/>
          </p:cNvPicPr>
          <p:nvPr/>
        </p:nvPicPr>
        <p:blipFill>
          <a:blip r:embed="rId4" cstate="print"/>
          <a:srcRect/>
          <a:stretch>
            <a:fillRect/>
          </a:stretch>
        </p:blipFill>
        <p:spPr bwMode="auto">
          <a:xfrm>
            <a:off x="4427538" y="765175"/>
            <a:ext cx="3048000" cy="6092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5"/>
          <p:cNvPicPr>
            <a:picLocks noChangeAspect="1" noChangeArrowheads="1"/>
          </p:cNvPicPr>
          <p:nvPr/>
        </p:nvPicPr>
        <p:blipFill>
          <a:blip r:embed="rId3" cstate="print"/>
          <a:srcRect/>
          <a:stretch>
            <a:fillRect/>
          </a:stretch>
        </p:blipFill>
        <p:spPr bwMode="auto">
          <a:xfrm>
            <a:off x="0" y="0"/>
            <a:ext cx="4337050" cy="6858000"/>
          </a:xfrm>
          <a:prstGeom prst="rect">
            <a:avLst/>
          </a:prstGeom>
          <a:noFill/>
          <a:ln w="9525">
            <a:noFill/>
            <a:miter lim="800000"/>
            <a:headEnd/>
            <a:tailEnd/>
          </a:ln>
        </p:spPr>
      </p:pic>
      <p:pic>
        <p:nvPicPr>
          <p:cNvPr id="26626" name="Picture 6"/>
          <p:cNvPicPr>
            <a:picLocks noChangeAspect="1" noChangeArrowheads="1"/>
          </p:cNvPicPr>
          <p:nvPr/>
        </p:nvPicPr>
        <p:blipFill>
          <a:blip r:embed="rId4" cstate="print"/>
          <a:srcRect/>
          <a:stretch>
            <a:fillRect/>
          </a:stretch>
        </p:blipFill>
        <p:spPr bwMode="auto">
          <a:xfrm>
            <a:off x="4356100" y="2952750"/>
            <a:ext cx="4787900" cy="3905250"/>
          </a:xfrm>
          <a:prstGeom prst="rect">
            <a:avLst/>
          </a:prstGeom>
          <a:noFill/>
          <a:ln w="9525">
            <a:noFill/>
            <a:miter lim="800000"/>
            <a:headEnd/>
            <a:tailEnd/>
          </a:ln>
        </p:spPr>
      </p:pic>
      <p:sp>
        <p:nvSpPr>
          <p:cNvPr id="26627" name="Rectangle 7"/>
          <p:cNvSpPr>
            <a:spLocks noChangeArrowheads="1"/>
          </p:cNvSpPr>
          <p:nvPr/>
        </p:nvSpPr>
        <p:spPr bwMode="auto">
          <a:xfrm>
            <a:off x="4284663" y="0"/>
            <a:ext cx="4859337" cy="714375"/>
          </a:xfrm>
          <a:prstGeom prst="rect">
            <a:avLst/>
          </a:prstGeom>
          <a:noFill/>
          <a:ln w="9525">
            <a:noFill/>
            <a:miter lim="800000"/>
            <a:headEnd/>
            <a:tailEnd/>
          </a:ln>
        </p:spPr>
        <p:txBody>
          <a:bodyPr anchor="b"/>
          <a:lstStyle/>
          <a:p>
            <a:pPr eaLnBrk="0" hangingPunct="0"/>
            <a:r>
              <a:rPr lang="en-US" altLang="zh-TW" sz="2800" b="1">
                <a:solidFill>
                  <a:schemeClr val="tx2"/>
                </a:solidFill>
                <a:latin typeface="Calibri"/>
                <a:cs typeface="Calibri"/>
              </a:rPr>
              <a:t>Custom Service Form</a:t>
            </a:r>
          </a:p>
        </p:txBody>
      </p:sp>
      <p:sp>
        <p:nvSpPr>
          <p:cNvPr id="26628" name="Text Box 8"/>
          <p:cNvSpPr txBox="1">
            <a:spLocks noChangeArrowheads="1"/>
          </p:cNvSpPr>
          <p:nvPr/>
        </p:nvSpPr>
        <p:spPr bwMode="auto">
          <a:xfrm>
            <a:off x="4500563" y="765175"/>
            <a:ext cx="4248150" cy="1830388"/>
          </a:xfrm>
          <a:prstGeom prst="rect">
            <a:avLst/>
          </a:prstGeom>
          <a:noFill/>
          <a:ln w="9525">
            <a:noFill/>
            <a:miter lim="800000"/>
            <a:headEnd/>
            <a:tailEnd/>
          </a:ln>
        </p:spPr>
        <p:txBody>
          <a:bodyPr>
            <a:spAutoFit/>
          </a:bodyPr>
          <a:lstStyle/>
          <a:p>
            <a:pPr>
              <a:spcBef>
                <a:spcPct val="50000"/>
              </a:spcBef>
            </a:pPr>
            <a:r>
              <a:rPr lang="zh-TW" altLang="en-US" sz="3600" dirty="0">
                <a:ea typeface="標楷體" pitchFamily="65" charset="-120"/>
              </a:rPr>
              <a:t>帶</a:t>
            </a:r>
            <a:r>
              <a:rPr lang="zh-TW" altLang="en-US" sz="6000" u="sng" dirty="0">
                <a:solidFill>
                  <a:srgbClr val="FF0000"/>
                </a:solidFill>
                <a:ea typeface="標楷體" pitchFamily="65" charset="-120"/>
              </a:rPr>
              <a:t>錢</a:t>
            </a:r>
            <a:r>
              <a:rPr lang="zh-TW" altLang="en-US" sz="3600" dirty="0">
                <a:ea typeface="標楷體" pitchFamily="65" charset="-120"/>
              </a:rPr>
              <a:t>，</a:t>
            </a:r>
          </a:p>
          <a:p>
            <a:pPr>
              <a:spcBef>
                <a:spcPct val="50000"/>
              </a:spcBef>
            </a:pPr>
            <a:r>
              <a:rPr lang="zh-TW" altLang="en-US" sz="3600" dirty="0">
                <a:ea typeface="標楷體" pitchFamily="65" charset="-120"/>
              </a:rPr>
              <a:t>要</a:t>
            </a:r>
            <a:r>
              <a:rPr lang="zh-TW" altLang="en-US" sz="3600" u="sng" dirty="0">
                <a:solidFill>
                  <a:srgbClr val="0000CC"/>
                </a:solidFill>
                <a:ea typeface="標楷體" pitchFamily="65" charset="-120"/>
              </a:rPr>
              <a:t>誠實申報</a:t>
            </a:r>
            <a:r>
              <a:rPr lang="zh-TW" altLang="en-US" sz="3600" dirty="0">
                <a:ea typeface="標楷體" pitchFamily="65" charset="-120"/>
              </a:rPr>
              <a:t>！！</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22238"/>
            <a:ext cx="7543800" cy="858837"/>
          </a:xfrm>
        </p:spPr>
        <p:txBody>
          <a:bodyPr/>
          <a:lstStyle/>
          <a:p>
            <a:r>
              <a:rPr lang="zh-TW" altLang="en-US" sz="4000" dirty="0" smtClean="0">
                <a:latin typeface="標楷體" pitchFamily="65" charset="-120"/>
                <a:ea typeface="標楷體" pitchFamily="65" charset="-120"/>
              </a:rPr>
              <a:t>其他注意事項</a:t>
            </a:r>
            <a:r>
              <a:rPr lang="en-US" altLang="zh-TW" sz="4000"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p:txBody>
      </p:sp>
      <p:sp>
        <p:nvSpPr>
          <p:cNvPr id="27650" name="Content Placeholder 2"/>
          <p:cNvSpPr>
            <a:spLocks noGrp="1"/>
          </p:cNvSpPr>
          <p:nvPr>
            <p:ph idx="1"/>
          </p:nvPr>
        </p:nvSpPr>
        <p:spPr>
          <a:xfrm>
            <a:off x="179512" y="1152128"/>
            <a:ext cx="7782074" cy="5013176"/>
          </a:xfrm>
        </p:spPr>
        <p:txBody>
          <a:bodyPr/>
          <a:lstStyle/>
          <a:p>
            <a:r>
              <a:rPr lang="zh-TW" altLang="en-US" sz="2400" dirty="0" smtClean="0">
                <a:latin typeface="Calibri" pitchFamily="34" charset="0"/>
                <a:ea typeface="微軟正黑體" pitchFamily="34" charset="-120"/>
                <a:cs typeface="Calibri"/>
              </a:rPr>
              <a:t>入關日期不得早於課程開課日期</a:t>
            </a:r>
            <a:r>
              <a:rPr lang="en-US" altLang="zh-TW" sz="2400" b="1" dirty="0" smtClean="0">
                <a:solidFill>
                  <a:srgbClr val="FF0000"/>
                </a:solidFill>
                <a:latin typeface="Calibri" pitchFamily="34" charset="0"/>
                <a:ea typeface="微軟正黑體" pitchFamily="34" charset="-120"/>
                <a:cs typeface="Calibri"/>
              </a:rPr>
              <a:t>30</a:t>
            </a:r>
            <a:r>
              <a:rPr lang="zh-TW" altLang="en-US" sz="2400" b="1" dirty="0" smtClean="0">
                <a:solidFill>
                  <a:srgbClr val="FF0000"/>
                </a:solidFill>
                <a:latin typeface="Calibri" pitchFamily="34" charset="0"/>
                <a:ea typeface="微軟正黑體" pitchFamily="34" charset="-120"/>
                <a:cs typeface="Calibri"/>
              </a:rPr>
              <a:t>天</a:t>
            </a:r>
            <a:r>
              <a:rPr lang="zh-TW" altLang="en-US" sz="2400" dirty="0" smtClean="0">
                <a:latin typeface="Calibri" pitchFamily="34" charset="0"/>
                <a:ea typeface="微軟正黑體" pitchFamily="34" charset="-120"/>
                <a:cs typeface="Calibri"/>
              </a:rPr>
              <a:t>以前</a:t>
            </a:r>
            <a:r>
              <a:rPr lang="en-US" altLang="zh-TW" sz="2400" dirty="0" smtClean="0">
                <a:latin typeface="Calibri" pitchFamily="34" charset="0"/>
                <a:ea typeface="微軟正黑體" pitchFamily="34" charset="-120"/>
                <a:cs typeface="Calibri"/>
              </a:rPr>
              <a:t>.</a:t>
            </a:r>
            <a:r>
              <a:rPr lang="zh-TW" altLang="en-US" sz="2400" dirty="0" smtClean="0">
                <a:latin typeface="Calibri" pitchFamily="34" charset="0"/>
                <a:ea typeface="微軟正黑體" pitchFamily="34" charset="-120"/>
                <a:cs typeface="Calibri"/>
              </a:rPr>
              <a:t>。</a:t>
            </a:r>
            <a:endParaRPr lang="en-US" altLang="zh-TW" sz="2400" dirty="0" smtClean="0">
              <a:latin typeface="Calibri" pitchFamily="34" charset="0"/>
              <a:ea typeface="微軟正黑體" pitchFamily="34" charset="-120"/>
              <a:cs typeface="Calibri"/>
            </a:endParaRPr>
          </a:p>
          <a:p>
            <a:r>
              <a:rPr lang="zh-TW" altLang="en-US" sz="2400" dirty="0" smtClean="0">
                <a:solidFill>
                  <a:srgbClr val="FF0000"/>
                </a:solidFill>
                <a:latin typeface="Calibri" pitchFamily="34" charset="0"/>
                <a:ea typeface="微軟正黑體" pitchFamily="34" charset="-120"/>
                <a:cs typeface="Calibri"/>
              </a:rPr>
              <a:t>入關文件</a:t>
            </a:r>
            <a:r>
              <a:rPr lang="zh-TW" altLang="en-US" sz="2400" dirty="0" smtClean="0">
                <a:latin typeface="Calibri" pitchFamily="34" charset="0"/>
                <a:ea typeface="微軟正黑體" pitchFamily="34" charset="-120"/>
                <a:cs typeface="Calibri"/>
              </a:rPr>
              <a:t>不要放在托運行李裡面，如果不幸托運行李遺失或延遲送到機場將會造成無法通關入境的情況。 </a:t>
            </a:r>
            <a:endParaRPr lang="en-US" altLang="zh-TW" sz="2400" dirty="0" smtClean="0">
              <a:latin typeface="Calibri" pitchFamily="34" charset="0"/>
              <a:ea typeface="微軟正黑體" pitchFamily="34" charset="-120"/>
              <a:cs typeface="Calibri"/>
            </a:endParaRPr>
          </a:p>
          <a:p>
            <a:r>
              <a:rPr lang="en-US" altLang="zh-TW" sz="2400" dirty="0" smtClean="0">
                <a:latin typeface="Calibri" pitchFamily="34" charset="0"/>
                <a:ea typeface="微軟正黑體" pitchFamily="34" charset="-120"/>
                <a:cs typeface="Calibri"/>
              </a:rPr>
              <a:t> </a:t>
            </a:r>
            <a:r>
              <a:rPr lang="zh-TW" altLang="en-US" sz="2400" dirty="0" smtClean="0">
                <a:solidFill>
                  <a:srgbClr val="FF0000"/>
                </a:solidFill>
                <a:latin typeface="Calibri" pitchFamily="34" charset="0"/>
                <a:ea typeface="微軟正黑體" pitchFamily="34" charset="-120"/>
                <a:cs typeface="Calibri"/>
              </a:rPr>
              <a:t>通關文件</a:t>
            </a:r>
            <a:r>
              <a:rPr lang="zh-TW" altLang="en-US" sz="2400" dirty="0" smtClean="0">
                <a:latin typeface="Calibri" pitchFamily="34" charset="0"/>
                <a:ea typeface="微軟正黑體" pitchFamily="34" charset="-120"/>
                <a:cs typeface="Calibri"/>
              </a:rPr>
              <a:t>包括</a:t>
            </a:r>
            <a:r>
              <a:rPr lang="en-US" altLang="zh-TW" sz="2400" dirty="0" smtClean="0">
                <a:latin typeface="Calibri" pitchFamily="34" charset="0"/>
                <a:ea typeface="微軟正黑體" pitchFamily="34" charset="-120"/>
                <a:cs typeface="Calibri"/>
              </a:rPr>
              <a:t>: </a:t>
            </a:r>
          </a:p>
          <a:p>
            <a:pPr marL="0" indent="0" defTabSz="393700">
              <a:buNone/>
              <a:tabLst>
                <a:tab pos="393700" algn="l"/>
              </a:tabLst>
            </a:pPr>
            <a:r>
              <a:rPr lang="en-US" altLang="zh-TW" sz="2400" dirty="0">
                <a:latin typeface="Calibri" pitchFamily="34" charset="0"/>
                <a:ea typeface="微軟正黑體" pitchFamily="34" charset="-120"/>
                <a:cs typeface="Calibri"/>
              </a:rPr>
              <a:t>	</a:t>
            </a:r>
            <a:r>
              <a:rPr lang="en-US" altLang="zh-TW" sz="2400" dirty="0" smtClean="0">
                <a:latin typeface="Calibri" pitchFamily="34" charset="0"/>
                <a:ea typeface="微軟正黑體" pitchFamily="34" charset="-120"/>
                <a:cs typeface="Calibri"/>
              </a:rPr>
              <a:t>1. </a:t>
            </a:r>
            <a:r>
              <a:rPr lang="zh-TW" altLang="en-US" sz="2400" dirty="0" smtClean="0">
                <a:latin typeface="Calibri" pitchFamily="34" charset="0"/>
                <a:ea typeface="微軟正黑體" pitchFamily="34" charset="-120"/>
                <a:cs typeface="Calibri"/>
              </a:rPr>
              <a:t>有效期比預定停留在美國的時間多出六個月以上的</a:t>
            </a:r>
            <a:r>
              <a:rPr lang="en-US" altLang="zh-TW" sz="2400" dirty="0" smtClean="0">
                <a:latin typeface="Calibri" pitchFamily="34" charset="0"/>
                <a:ea typeface="微軟正黑體" pitchFamily="34" charset="-120"/>
                <a:cs typeface="Calibri"/>
              </a:rPr>
              <a:t>	</a:t>
            </a:r>
            <a:r>
              <a:rPr lang="zh-TW" altLang="en-US" sz="2400" dirty="0" smtClean="0">
                <a:latin typeface="Calibri" pitchFamily="34" charset="0"/>
                <a:ea typeface="微軟正黑體" pitchFamily="34" charset="-120"/>
                <a:cs typeface="Calibri"/>
              </a:rPr>
              <a:t>護照</a:t>
            </a:r>
            <a:br>
              <a:rPr lang="zh-TW" altLang="en-US" sz="2400" dirty="0" smtClean="0">
                <a:latin typeface="Calibri" pitchFamily="34" charset="0"/>
                <a:ea typeface="微軟正黑體" pitchFamily="34" charset="-120"/>
                <a:cs typeface="Calibri"/>
              </a:rPr>
            </a:br>
            <a:r>
              <a:rPr lang="en-US" altLang="zh-TW" sz="2400" dirty="0">
                <a:latin typeface="Calibri" pitchFamily="34" charset="0"/>
                <a:ea typeface="微軟正黑體" pitchFamily="34" charset="-120"/>
                <a:cs typeface="Calibri"/>
              </a:rPr>
              <a:t>	</a:t>
            </a:r>
            <a:r>
              <a:rPr lang="en-US" altLang="zh-TW" sz="2400" dirty="0" smtClean="0">
                <a:latin typeface="Calibri" pitchFamily="34" charset="0"/>
                <a:ea typeface="微軟正黑體" pitchFamily="34" charset="-120"/>
                <a:cs typeface="Calibri"/>
              </a:rPr>
              <a:t>2</a:t>
            </a:r>
            <a:r>
              <a:rPr lang="en-US" altLang="zh-TW" sz="2400" dirty="0">
                <a:latin typeface="Calibri" pitchFamily="34" charset="0"/>
                <a:ea typeface="微軟正黑體" pitchFamily="34" charset="-120"/>
                <a:cs typeface="Calibri"/>
              </a:rPr>
              <a:t>. SEVIS</a:t>
            </a:r>
            <a:r>
              <a:rPr lang="zh-TW" altLang="en-US" sz="2400" dirty="0">
                <a:latin typeface="Calibri" pitchFamily="34" charset="0"/>
                <a:ea typeface="微軟正黑體" pitchFamily="34" charset="-120"/>
                <a:cs typeface="Calibri"/>
              </a:rPr>
              <a:t>表格 </a:t>
            </a:r>
            <a:r>
              <a:rPr lang="en-US" altLang="zh-TW" sz="2400" dirty="0">
                <a:latin typeface="Calibri" pitchFamily="34" charset="0"/>
                <a:ea typeface="微軟正黑體" pitchFamily="34" charset="-120"/>
                <a:cs typeface="Calibri"/>
              </a:rPr>
              <a:t>I-20</a:t>
            </a:r>
            <a:br>
              <a:rPr lang="en-US" altLang="zh-TW" sz="2400" dirty="0">
                <a:latin typeface="Calibri" pitchFamily="34" charset="0"/>
                <a:ea typeface="微軟正黑體" pitchFamily="34" charset="-120"/>
                <a:cs typeface="Calibri"/>
              </a:rPr>
            </a:br>
            <a:r>
              <a:rPr lang="en-US" altLang="zh-TW" sz="2400" dirty="0">
                <a:latin typeface="Calibri" pitchFamily="34" charset="0"/>
                <a:ea typeface="微軟正黑體" pitchFamily="34" charset="-120"/>
                <a:cs typeface="Calibri"/>
              </a:rPr>
              <a:t>	</a:t>
            </a:r>
            <a:r>
              <a:rPr lang="en-US" altLang="zh-TW" sz="2400" dirty="0" smtClean="0">
                <a:latin typeface="Calibri" pitchFamily="34" charset="0"/>
                <a:ea typeface="微軟正黑體" pitchFamily="34" charset="-120"/>
                <a:cs typeface="Calibri"/>
              </a:rPr>
              <a:t>3</a:t>
            </a:r>
            <a:r>
              <a:rPr lang="en-US" altLang="zh-TW" sz="2400" dirty="0">
                <a:latin typeface="Calibri" pitchFamily="34" charset="0"/>
                <a:ea typeface="微軟正黑體" pitchFamily="34" charset="-120"/>
                <a:cs typeface="Calibri"/>
              </a:rPr>
              <a:t>. </a:t>
            </a:r>
            <a:r>
              <a:rPr lang="zh-TW" altLang="en-US" sz="2400" dirty="0">
                <a:latin typeface="Calibri" pitchFamily="34" charset="0"/>
                <a:ea typeface="微軟正黑體" pitchFamily="34" charset="-120"/>
                <a:cs typeface="Calibri"/>
              </a:rPr>
              <a:t>財力証明</a:t>
            </a:r>
            <a:br>
              <a:rPr lang="zh-TW" altLang="en-US" sz="2400" dirty="0">
                <a:latin typeface="Calibri" pitchFamily="34" charset="0"/>
                <a:ea typeface="微軟正黑體" pitchFamily="34" charset="-120"/>
                <a:cs typeface="Calibri"/>
              </a:rPr>
            </a:br>
            <a:r>
              <a:rPr lang="en-US" altLang="zh-TW" sz="2400" dirty="0" smtClean="0">
                <a:latin typeface="Calibri" pitchFamily="34" charset="0"/>
                <a:ea typeface="微軟正黑體" pitchFamily="34" charset="-120"/>
                <a:cs typeface="Calibri"/>
              </a:rPr>
              <a:t>	4</a:t>
            </a:r>
            <a:r>
              <a:rPr lang="en-US" altLang="zh-TW" sz="2400" dirty="0">
                <a:latin typeface="Calibri" pitchFamily="34" charset="0"/>
                <a:ea typeface="微軟正黑體" pitchFamily="34" charset="-120"/>
                <a:cs typeface="Calibri"/>
              </a:rPr>
              <a:t>. </a:t>
            </a:r>
            <a:r>
              <a:rPr lang="zh-TW" altLang="en-US" sz="2400" dirty="0">
                <a:latin typeface="Calibri" pitchFamily="34" charset="0"/>
                <a:ea typeface="微軟正黑體" pitchFamily="34" charset="-120"/>
                <a:cs typeface="Calibri"/>
              </a:rPr>
              <a:t>學生身份証明如學費繳交收據以及成績單</a:t>
            </a:r>
            <a:r>
              <a:rPr lang="en-US" altLang="zh-TW" sz="2400" dirty="0">
                <a:latin typeface="Calibri" pitchFamily="34" charset="0"/>
                <a:ea typeface="微軟正黑體" pitchFamily="34" charset="-120"/>
                <a:cs typeface="Calibri"/>
              </a:rPr>
              <a:t>(</a:t>
            </a:r>
            <a:r>
              <a:rPr lang="zh-TW" altLang="en-US" sz="2400" dirty="0">
                <a:latin typeface="Calibri" pitchFamily="34" charset="0"/>
                <a:ea typeface="微軟正黑體" pitchFamily="34" charset="-120"/>
                <a:cs typeface="Calibri"/>
              </a:rPr>
              <a:t>對舊生</a:t>
            </a:r>
            <a:r>
              <a:rPr lang="zh-TW" altLang="en-US" sz="2400" dirty="0" smtClean="0">
                <a:latin typeface="Calibri" pitchFamily="34" charset="0"/>
                <a:ea typeface="微軟正黑體" pitchFamily="34" charset="-120"/>
                <a:cs typeface="Calibri"/>
              </a:rPr>
              <a:t>而</a:t>
            </a:r>
            <a:r>
              <a:rPr lang="en-US" altLang="zh-TW" sz="2400" dirty="0" smtClean="0">
                <a:latin typeface="Calibri" pitchFamily="34" charset="0"/>
                <a:ea typeface="微軟正黑體" pitchFamily="34" charset="-120"/>
                <a:cs typeface="Calibri"/>
              </a:rPr>
              <a:t>	</a:t>
            </a:r>
            <a:r>
              <a:rPr lang="zh-TW" altLang="en-US" sz="2400" dirty="0" smtClean="0">
                <a:latin typeface="Calibri" pitchFamily="34" charset="0"/>
                <a:ea typeface="微軟正黑體" pitchFamily="34" charset="-120"/>
                <a:cs typeface="Calibri"/>
              </a:rPr>
              <a:t>言</a:t>
            </a:r>
            <a:r>
              <a:rPr lang="en-US" altLang="zh-TW" sz="2400" dirty="0" smtClean="0">
                <a:latin typeface="Calibri" pitchFamily="34" charset="0"/>
                <a:ea typeface="微軟正黑體" pitchFamily="34" charset="-120"/>
                <a:cs typeface="Calibri"/>
              </a:rPr>
              <a:t>)</a:t>
            </a:r>
          </a:p>
          <a:p>
            <a:pPr marL="0" indent="0" defTabSz="393700">
              <a:buNone/>
              <a:tabLst>
                <a:tab pos="393700" algn="l"/>
              </a:tabLst>
            </a:pPr>
            <a:r>
              <a:rPr lang="en-US" altLang="zh-TW" sz="2400" dirty="0">
                <a:latin typeface="Calibri" pitchFamily="34" charset="0"/>
                <a:ea typeface="微軟正黑體" pitchFamily="34" charset="-120"/>
                <a:cs typeface="Calibri"/>
              </a:rPr>
              <a:t>	</a:t>
            </a:r>
            <a:r>
              <a:rPr lang="en-US" altLang="zh-TW" sz="2400" dirty="0" smtClean="0">
                <a:latin typeface="Calibri" pitchFamily="34" charset="0"/>
                <a:ea typeface="微軟正黑體" pitchFamily="34" charset="-120"/>
                <a:cs typeface="Calibri"/>
              </a:rPr>
              <a:t>5</a:t>
            </a:r>
            <a:r>
              <a:rPr lang="en-US" altLang="zh-TW" sz="2400" dirty="0">
                <a:latin typeface="Calibri" pitchFamily="34" charset="0"/>
                <a:ea typeface="微軟正黑體" pitchFamily="34" charset="-120"/>
                <a:cs typeface="Calibri"/>
              </a:rPr>
              <a:t>. SEVIS</a:t>
            </a:r>
            <a:r>
              <a:rPr lang="zh-TW" altLang="en-US" sz="2400" dirty="0">
                <a:latin typeface="Calibri" pitchFamily="34" charset="0"/>
                <a:ea typeface="微軟正黑體" pitchFamily="34" charset="-120"/>
                <a:cs typeface="Calibri"/>
              </a:rPr>
              <a:t>繳費收據</a:t>
            </a:r>
            <a:br>
              <a:rPr lang="zh-TW" altLang="en-US" sz="2400" dirty="0">
                <a:latin typeface="Calibri" pitchFamily="34" charset="0"/>
                <a:ea typeface="微軟正黑體" pitchFamily="34" charset="-120"/>
                <a:cs typeface="Calibri"/>
              </a:rPr>
            </a:br>
            <a:r>
              <a:rPr lang="en-US" altLang="zh-TW" sz="2400" dirty="0" smtClean="0">
                <a:latin typeface="Calibri" pitchFamily="34" charset="0"/>
                <a:ea typeface="微軟正黑體" pitchFamily="34" charset="-120"/>
                <a:cs typeface="Calibri"/>
              </a:rPr>
              <a:t>	6</a:t>
            </a:r>
            <a:r>
              <a:rPr lang="en-US" altLang="zh-TW" sz="2400" dirty="0">
                <a:latin typeface="Calibri" pitchFamily="34" charset="0"/>
                <a:ea typeface="微軟正黑體" pitchFamily="34" charset="-120"/>
                <a:cs typeface="Calibri"/>
              </a:rPr>
              <a:t>. </a:t>
            </a:r>
            <a:r>
              <a:rPr lang="zh-TW" altLang="en-US" sz="2400" dirty="0">
                <a:latin typeface="Calibri" pitchFamily="34" charset="0"/>
                <a:ea typeface="微軟正黑體" pitchFamily="34" charset="-120"/>
                <a:cs typeface="Calibri"/>
              </a:rPr>
              <a:t>學校聯絡人名及緊急情況時可接通的電話號碼  </a:t>
            </a:r>
            <a:endParaRPr lang="en-US" altLang="zh-TW" sz="2400" dirty="0">
              <a:latin typeface="Calibri" pitchFamily="34" charset="0"/>
              <a:ea typeface="微軟正黑體" pitchFamily="34" charset="-120"/>
              <a:cs typeface="Calibri"/>
            </a:endParaRPr>
          </a:p>
        </p:txBody>
      </p:sp>
      <p:sp>
        <p:nvSpPr>
          <p:cNvPr id="27651" name="Slide Number Placeholder 3"/>
          <p:cNvSpPr>
            <a:spLocks noGrp="1"/>
          </p:cNvSpPr>
          <p:nvPr>
            <p:ph type="sldNum" sz="quarter" idx="12"/>
          </p:nvPr>
        </p:nvSpPr>
        <p:spPr>
          <a:noFill/>
        </p:spPr>
        <p:txBody>
          <a:bodyPr/>
          <a:lstStyle/>
          <a:p>
            <a:fld id="{70992C57-1B92-4325-9D2E-2E3CE5F89ED3}" type="slidenum">
              <a:rPr lang="en-US" altLang="zh-TW" smtClean="0">
                <a:ea typeface="新細明體" charset="-120"/>
              </a:rPr>
              <a:pPr/>
              <a:t>14</a:t>
            </a:fld>
            <a:endParaRPr lang="en-US" altLang="zh-TW"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22238"/>
            <a:ext cx="7543800" cy="858837"/>
          </a:xfrm>
        </p:spPr>
        <p:txBody>
          <a:bodyPr/>
          <a:lstStyle/>
          <a:p>
            <a:r>
              <a:rPr lang="zh-TW" altLang="en-US" sz="4000" dirty="0" smtClean="0">
                <a:latin typeface="標楷體" pitchFamily="65" charset="-120"/>
                <a:ea typeface="標楷體" pitchFamily="65" charset="-120"/>
              </a:rPr>
              <a:t>其他注意事項</a:t>
            </a:r>
            <a:r>
              <a:rPr lang="en-US" altLang="zh-TW" sz="4000"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p:txBody>
      </p:sp>
      <p:sp>
        <p:nvSpPr>
          <p:cNvPr id="27650" name="Content Placeholder 2"/>
          <p:cNvSpPr>
            <a:spLocks noGrp="1"/>
          </p:cNvSpPr>
          <p:nvPr>
            <p:ph idx="1"/>
          </p:nvPr>
        </p:nvSpPr>
        <p:spPr>
          <a:xfrm>
            <a:off x="251520" y="1124744"/>
            <a:ext cx="7704856" cy="5256584"/>
          </a:xfrm>
        </p:spPr>
        <p:txBody>
          <a:bodyPr/>
          <a:lstStyle/>
          <a:p>
            <a:r>
              <a:rPr lang="zh-TW" altLang="en-US" sz="2300" dirty="0" smtClean="0">
                <a:latin typeface="Calibri" pitchFamily="34" charset="0"/>
                <a:ea typeface="微軟正黑體" pitchFamily="34" charset="-120"/>
                <a:cs typeface="Calibri"/>
              </a:rPr>
              <a:t>不可攜帶任何食物進入美國，尤其是易腐爛食物，包括</a:t>
            </a:r>
            <a:r>
              <a:rPr lang="zh-TW" altLang="en-US" sz="2300" dirty="0" smtClean="0">
                <a:solidFill>
                  <a:srgbClr val="FF0000"/>
                </a:solidFill>
                <a:latin typeface="Calibri" pitchFamily="34" charset="0"/>
                <a:ea typeface="微軟正黑體" pitchFamily="34" charset="-120"/>
                <a:cs typeface="Calibri"/>
              </a:rPr>
              <a:t>水果、蔬菜、肉類或農作物</a:t>
            </a:r>
            <a:r>
              <a:rPr lang="zh-TW" altLang="en-US" sz="2300" dirty="0" smtClean="0">
                <a:latin typeface="Calibri" pitchFamily="34" charset="0"/>
                <a:ea typeface="微軟正黑體" pitchFamily="34" charset="-120"/>
                <a:cs typeface="Calibri"/>
              </a:rPr>
              <a:t>。機上的食物請勿帶下來</a:t>
            </a:r>
            <a:endParaRPr lang="en-US" altLang="zh-TW" sz="2300" dirty="0" smtClean="0">
              <a:latin typeface="Calibri" pitchFamily="34" charset="0"/>
              <a:ea typeface="微軟正黑體" pitchFamily="34" charset="-120"/>
              <a:cs typeface="Calibri"/>
            </a:endParaRPr>
          </a:p>
          <a:p>
            <a:r>
              <a:rPr lang="zh-TW" altLang="en-US" sz="2300" dirty="0" smtClean="0">
                <a:latin typeface="Calibri" pitchFamily="34" charset="0"/>
                <a:ea typeface="微軟正黑體" pitchFamily="34" charset="-120"/>
                <a:cs typeface="Calibri"/>
              </a:rPr>
              <a:t>衣物、專業設備及其它家庭物品，如果已經使用一些時候，而且不再出售的話，不需付關稅即可帶入美國。 </a:t>
            </a:r>
            <a:endParaRPr lang="en-US" altLang="zh-TW" sz="2300" dirty="0" smtClean="0">
              <a:latin typeface="Calibri" pitchFamily="34" charset="0"/>
              <a:ea typeface="微軟正黑體" pitchFamily="34" charset="-120"/>
              <a:cs typeface="Calibri"/>
            </a:endParaRPr>
          </a:p>
          <a:p>
            <a:r>
              <a:rPr lang="zh-TW" altLang="en-US" sz="2300" dirty="0" smtClean="0">
                <a:latin typeface="Calibri" pitchFamily="34" charset="0"/>
                <a:ea typeface="微軟正黑體" pitchFamily="34" charset="-120"/>
                <a:cs typeface="Calibri"/>
              </a:rPr>
              <a:t>以某些特定</a:t>
            </a:r>
            <a:r>
              <a:rPr lang="zh-TW" altLang="en-US" sz="2300" dirty="0" smtClean="0">
                <a:solidFill>
                  <a:srgbClr val="FF0000"/>
                </a:solidFill>
                <a:latin typeface="Calibri" pitchFamily="34" charset="0"/>
                <a:ea typeface="微軟正黑體" pitchFamily="34" charset="-120"/>
                <a:cs typeface="Calibri"/>
              </a:rPr>
              <a:t>動物為原料</a:t>
            </a:r>
            <a:r>
              <a:rPr lang="zh-TW" altLang="en-US" sz="2300" dirty="0" smtClean="0">
                <a:latin typeface="Calibri" pitchFamily="34" charset="0"/>
                <a:ea typeface="微軟正黑體" pitchFamily="34" charset="-120"/>
                <a:cs typeface="Calibri"/>
              </a:rPr>
              <a:t>的產品禁止帶入美國。欲知詳情，請和動物及農產品健康檢查服務中心（</a:t>
            </a:r>
            <a:r>
              <a:rPr lang="en-US" altLang="zh-TW" sz="2300" dirty="0" smtClean="0">
                <a:latin typeface="Calibri" pitchFamily="34" charset="0"/>
                <a:ea typeface="微軟正黑體" pitchFamily="34" charset="-120"/>
                <a:cs typeface="Calibri"/>
              </a:rPr>
              <a:t>Animal and Plant Health Inspection services</a:t>
            </a:r>
            <a:r>
              <a:rPr lang="zh-TW" altLang="en-US" sz="2300" dirty="0" smtClean="0">
                <a:latin typeface="Calibri" pitchFamily="34" charset="0"/>
                <a:ea typeface="微軟正黑體" pitchFamily="34" charset="-120"/>
                <a:cs typeface="Calibri"/>
              </a:rPr>
              <a:t>）聯絡。</a:t>
            </a:r>
            <a:endParaRPr lang="en-US" altLang="zh-TW" sz="2300" dirty="0" smtClean="0">
              <a:latin typeface="Calibri" pitchFamily="34" charset="0"/>
              <a:ea typeface="微軟正黑體" pitchFamily="34" charset="-120"/>
              <a:cs typeface="Calibri"/>
            </a:endParaRPr>
          </a:p>
          <a:p>
            <a:r>
              <a:rPr lang="en-US" altLang="zh-TW" sz="2300" dirty="0" smtClean="0">
                <a:latin typeface="Calibri" pitchFamily="34" charset="0"/>
                <a:ea typeface="微軟正黑體" pitchFamily="34" charset="-120"/>
                <a:cs typeface="Calibri"/>
              </a:rPr>
              <a:t> </a:t>
            </a:r>
            <a:r>
              <a:rPr lang="zh-TW" altLang="en-US" sz="2300" dirty="0" smtClean="0">
                <a:latin typeface="Calibri" pitchFamily="34" charset="0"/>
                <a:ea typeface="微軟正黑體" pitchFamily="34" charset="-120"/>
                <a:cs typeface="Calibri"/>
              </a:rPr>
              <a:t>帶入美國的金錢數額不限多少，但如果超過美金</a:t>
            </a:r>
            <a:r>
              <a:rPr lang="en-US" altLang="zh-TW" sz="2300" dirty="0" smtClean="0">
                <a:latin typeface="Calibri" pitchFamily="34" charset="0"/>
                <a:ea typeface="微軟正黑體" pitchFamily="34" charset="-120"/>
                <a:cs typeface="Calibri"/>
              </a:rPr>
              <a:t>10,000</a:t>
            </a:r>
            <a:r>
              <a:rPr lang="zh-TW" altLang="en-US" sz="2300" dirty="0" smtClean="0">
                <a:latin typeface="Calibri" pitchFamily="34" charset="0"/>
                <a:ea typeface="微軟正黑體" pitchFamily="34" charset="-120"/>
                <a:cs typeface="Calibri"/>
              </a:rPr>
              <a:t>元，必須填表報給美國海關。</a:t>
            </a:r>
            <a:endParaRPr lang="en-US" altLang="zh-TW" sz="2300" dirty="0" smtClean="0">
              <a:latin typeface="Calibri" pitchFamily="34" charset="0"/>
              <a:ea typeface="微軟正黑體" pitchFamily="34" charset="-120"/>
              <a:cs typeface="Calibri"/>
            </a:endParaRPr>
          </a:p>
          <a:p>
            <a:r>
              <a:rPr lang="zh-TW" altLang="en-US" sz="2300" dirty="0" smtClean="0">
                <a:latin typeface="Calibri" pitchFamily="34" charset="0"/>
                <a:ea typeface="微軟正黑體" pitchFamily="34" charset="-120"/>
                <a:cs typeface="Calibri"/>
              </a:rPr>
              <a:t>任何含有</a:t>
            </a:r>
            <a:r>
              <a:rPr lang="zh-TW" altLang="en-US" sz="2300" dirty="0" smtClean="0">
                <a:solidFill>
                  <a:srgbClr val="FF0000"/>
                </a:solidFill>
                <a:latin typeface="Calibri" pitchFamily="34" charset="0"/>
                <a:ea typeface="微軟正黑體" pitchFamily="34" charset="-120"/>
                <a:cs typeface="Calibri"/>
              </a:rPr>
              <a:t>麻醉成份的藥品</a:t>
            </a:r>
            <a:r>
              <a:rPr lang="zh-TW" altLang="en-US" sz="2300" dirty="0" smtClean="0">
                <a:latin typeface="Calibri" pitchFamily="34" charset="0"/>
                <a:ea typeface="微軟正黑體" pitchFamily="34" charset="-120"/>
                <a:cs typeface="Calibri"/>
              </a:rPr>
              <a:t>、或注射藥物均須附上醫生開示的處方證明。走私麻醉藥物入境美國將受巨額罰款</a:t>
            </a:r>
            <a:endParaRPr lang="en-US" altLang="zh-TW" sz="2300" dirty="0">
              <a:latin typeface="Calibri" pitchFamily="34" charset="0"/>
              <a:ea typeface="微軟正黑體" pitchFamily="34" charset="-120"/>
              <a:cs typeface="Calibri"/>
            </a:endParaRPr>
          </a:p>
          <a:p>
            <a:r>
              <a:rPr lang="zh-TW" altLang="en-US" sz="2300" dirty="0" smtClean="0">
                <a:latin typeface="Calibri" pitchFamily="34" charset="0"/>
                <a:ea typeface="微軟正黑體" pitchFamily="34" charset="-120"/>
                <a:cs typeface="Calibri"/>
              </a:rPr>
              <a:t>攜帶</a:t>
            </a:r>
            <a:r>
              <a:rPr lang="zh-TW" altLang="en-US" sz="2300" dirty="0" smtClean="0">
                <a:solidFill>
                  <a:srgbClr val="FF0000"/>
                </a:solidFill>
                <a:latin typeface="Calibri" pitchFamily="34" charset="0"/>
                <a:ea typeface="微軟正黑體" pitchFamily="34" charset="-120"/>
                <a:cs typeface="Calibri"/>
              </a:rPr>
              <a:t>少於美金</a:t>
            </a:r>
            <a:r>
              <a:rPr lang="en-US" altLang="zh-TW" sz="2300" dirty="0" smtClean="0">
                <a:solidFill>
                  <a:srgbClr val="FF0000"/>
                </a:solidFill>
                <a:latin typeface="Calibri" pitchFamily="34" charset="0"/>
                <a:ea typeface="微軟正黑體" pitchFamily="34" charset="-120"/>
                <a:cs typeface="Calibri"/>
              </a:rPr>
              <a:t>100</a:t>
            </a:r>
            <a:r>
              <a:rPr lang="zh-TW" altLang="en-US" sz="2300" dirty="0" smtClean="0">
                <a:solidFill>
                  <a:srgbClr val="FF0000"/>
                </a:solidFill>
                <a:latin typeface="Calibri" pitchFamily="34" charset="0"/>
                <a:ea typeface="微軟正黑體" pitchFamily="34" charset="-120"/>
                <a:cs typeface="Calibri"/>
              </a:rPr>
              <a:t>元的禮物</a:t>
            </a:r>
            <a:r>
              <a:rPr lang="zh-TW" altLang="en-US" sz="2300" dirty="0" smtClean="0">
                <a:latin typeface="Calibri" pitchFamily="34" charset="0"/>
                <a:ea typeface="微軟正黑體" pitchFamily="34" charset="-120"/>
                <a:cs typeface="Calibri"/>
              </a:rPr>
              <a:t>入境時不需關稅。</a:t>
            </a:r>
            <a:endParaRPr lang="en-US" altLang="zh-TW" sz="2300" dirty="0" smtClean="0">
              <a:latin typeface="Calibri" pitchFamily="34" charset="0"/>
              <a:ea typeface="微軟正黑體" pitchFamily="34" charset="-120"/>
              <a:cs typeface="Calibri"/>
            </a:endParaRPr>
          </a:p>
        </p:txBody>
      </p:sp>
      <p:sp>
        <p:nvSpPr>
          <p:cNvPr id="27651" name="Slide Number Placeholder 3"/>
          <p:cNvSpPr>
            <a:spLocks noGrp="1"/>
          </p:cNvSpPr>
          <p:nvPr>
            <p:ph type="sldNum" sz="quarter" idx="12"/>
          </p:nvPr>
        </p:nvSpPr>
        <p:spPr>
          <a:noFill/>
        </p:spPr>
        <p:txBody>
          <a:bodyPr/>
          <a:lstStyle/>
          <a:p>
            <a:fld id="{70992C57-1B92-4325-9D2E-2E3CE5F89ED3}" type="slidenum">
              <a:rPr lang="en-US" altLang="zh-TW" smtClean="0">
                <a:ea typeface="新細明體" charset="-120"/>
              </a:rPr>
              <a:pPr/>
              <a:t>15</a:t>
            </a:fld>
            <a:endParaRPr lang="en-US" altLang="zh-TW" smtClean="0">
              <a:ea typeface="新細明體" charset="-120"/>
            </a:endParaRPr>
          </a:p>
        </p:txBody>
      </p:sp>
    </p:spTree>
    <p:extLst>
      <p:ext uri="{BB962C8B-B14F-4D97-AF65-F5344CB8AC3E}">
        <p14:creationId xmlns:p14="http://schemas.microsoft.com/office/powerpoint/2010/main" val="12155821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122238"/>
            <a:ext cx="7543800" cy="858490"/>
          </a:xfrm>
        </p:spPr>
        <p:txBody>
          <a:bodyPr/>
          <a:lstStyle/>
          <a:p>
            <a:pPr eaLnBrk="1" hangingPunct="1"/>
            <a:r>
              <a:rPr lang="zh-TW" altLang="en-US" sz="4000" dirty="0" smtClean="0">
                <a:latin typeface="標楷體" pitchFamily="65" charset="-120"/>
                <a:ea typeface="標楷體" pitchFamily="65" charset="-120"/>
              </a:rPr>
              <a:t>開學前的準備</a:t>
            </a:r>
          </a:p>
        </p:txBody>
      </p:sp>
      <p:sp>
        <p:nvSpPr>
          <p:cNvPr id="28674" name="Rectangle 3"/>
          <p:cNvSpPr>
            <a:spLocks noGrp="1" noChangeArrowheads="1"/>
          </p:cNvSpPr>
          <p:nvPr>
            <p:ph type="body" idx="1"/>
          </p:nvPr>
        </p:nvSpPr>
        <p:spPr>
          <a:xfrm>
            <a:off x="251520" y="1196752"/>
            <a:ext cx="7704856" cy="4680520"/>
          </a:xfrm>
        </p:spPr>
        <p:txBody>
          <a:bodyPr/>
          <a:lstStyle/>
          <a:p>
            <a:pPr eaLnBrk="1" hangingPunct="1"/>
            <a:r>
              <a:rPr lang="zh-TW" altLang="en-US" sz="2400" b="1" dirty="0" smtClean="0">
                <a:latin typeface="Calibri" pitchFamily="34" charset="0"/>
                <a:ea typeface="微軟正黑體" pitchFamily="34" charset="-120"/>
              </a:rPr>
              <a:t>體檢</a:t>
            </a:r>
            <a:endParaRPr lang="en-US" altLang="zh-TW" sz="2400" b="1" dirty="0" smtClean="0">
              <a:latin typeface="Calibri" pitchFamily="34" charset="0"/>
              <a:ea typeface="微軟正黑體" pitchFamily="34" charset="-120"/>
            </a:endParaRPr>
          </a:p>
          <a:p>
            <a:pPr marL="690563" lvl="1" indent="-233363"/>
            <a:r>
              <a:rPr lang="en-US" altLang="zh-TW" sz="2400" b="1" dirty="0">
                <a:latin typeface="Calibri" pitchFamily="34" charset="0"/>
                <a:ea typeface="微軟正黑體" pitchFamily="34" charset="-120"/>
              </a:rPr>
              <a:t>MEDICAL HISTORY FORM</a:t>
            </a:r>
          </a:p>
          <a:p>
            <a:pPr lvl="1"/>
            <a:r>
              <a:rPr lang="en-US" altLang="zh-TW" sz="2400" b="1" dirty="0">
                <a:latin typeface="Calibri" pitchFamily="34" charset="0"/>
                <a:ea typeface="微軟正黑體" pitchFamily="34" charset="-120"/>
                <a:hlinkClick r:id="rId3"/>
              </a:rPr>
              <a:t>http://www.purdue.edu/push/assets/forms/medicalhistory.pdf</a:t>
            </a:r>
            <a:endParaRPr lang="en-US" altLang="zh-TW" sz="2400" b="1" dirty="0">
              <a:latin typeface="Calibri" pitchFamily="34" charset="0"/>
              <a:ea typeface="微軟正黑體" pitchFamily="34" charset="-120"/>
            </a:endParaRPr>
          </a:p>
          <a:p>
            <a:pPr marL="690563" lvl="1" indent="-233363"/>
            <a:r>
              <a:rPr lang="zh-TW" altLang="en-US" sz="2400" b="1" dirty="0">
                <a:latin typeface="Calibri" pitchFamily="34" charset="0"/>
                <a:ea typeface="微軟正黑體" pitchFamily="34" charset="-120"/>
              </a:rPr>
              <a:t>攜帶學校體檢表格到醫院，請醫生簽証你注射疫苗的時間</a:t>
            </a:r>
            <a:r>
              <a:rPr lang="en-US" altLang="zh-TW" sz="2400" b="1" dirty="0">
                <a:latin typeface="Calibri" pitchFamily="34" charset="0"/>
                <a:ea typeface="微軟正黑體" pitchFamily="34" charset="-120"/>
              </a:rPr>
              <a:t>(MMR, Tetanus/Diphtheria, TB Test)</a:t>
            </a:r>
            <a:endParaRPr lang="zh-TW" altLang="en-US" sz="2400" b="1" dirty="0">
              <a:latin typeface="Calibri" pitchFamily="34" charset="0"/>
              <a:ea typeface="微軟正黑體" pitchFamily="34" charset="-120"/>
            </a:endParaRPr>
          </a:p>
          <a:p>
            <a:pPr marL="690563" lvl="1" indent="-233363"/>
            <a:r>
              <a:rPr lang="zh-TW" altLang="en-US" sz="2400" b="1" dirty="0">
                <a:latin typeface="Calibri" pitchFamily="34" charset="0"/>
                <a:ea typeface="微軟正黑體" pitchFamily="34" charset="-120"/>
              </a:rPr>
              <a:t>體檢表交至</a:t>
            </a:r>
            <a:r>
              <a:rPr lang="en-US" altLang="zh-TW" sz="2400" b="1" dirty="0">
                <a:latin typeface="Calibri" pitchFamily="34" charset="0"/>
                <a:ea typeface="微軟正黑體" pitchFamily="34" charset="-120"/>
              </a:rPr>
              <a:t>PUSH (Purdue University Student Health)</a:t>
            </a:r>
          </a:p>
          <a:p>
            <a:pPr marL="690563" lvl="1" indent="-233363"/>
            <a:r>
              <a:rPr lang="en-US" altLang="zh-TW" sz="2400" b="1" dirty="0">
                <a:solidFill>
                  <a:srgbClr val="FF0000"/>
                </a:solidFill>
                <a:latin typeface="Calibri" pitchFamily="34" charset="0"/>
                <a:ea typeface="微軟正黑體" pitchFamily="34" charset="-120"/>
              </a:rPr>
              <a:t>TB test: </a:t>
            </a:r>
            <a:r>
              <a:rPr lang="zh-TW" altLang="en-US" sz="2400" b="1" dirty="0">
                <a:solidFill>
                  <a:srgbClr val="FF0000"/>
                </a:solidFill>
                <a:latin typeface="Calibri" pitchFamily="34" charset="0"/>
                <a:ea typeface="微軟正黑體" pitchFamily="34" charset="-120"/>
              </a:rPr>
              <a:t>在美國做！</a:t>
            </a:r>
            <a:r>
              <a:rPr lang="en-US" altLang="zh-TW" sz="2400" b="1" dirty="0">
                <a:solidFill>
                  <a:srgbClr val="FF0000"/>
                </a:solidFill>
                <a:latin typeface="Calibri" pitchFamily="34" charset="0"/>
                <a:ea typeface="微軟正黑體" pitchFamily="34" charset="-120"/>
              </a:rPr>
              <a:t>(PUSH</a:t>
            </a:r>
            <a:r>
              <a:rPr lang="zh-TW" altLang="en-US" sz="2400" b="1" dirty="0">
                <a:solidFill>
                  <a:srgbClr val="FF0000"/>
                </a:solidFill>
                <a:latin typeface="Calibri" pitchFamily="34" charset="0"/>
                <a:ea typeface="微軟正黑體" pitchFamily="34" charset="-120"/>
              </a:rPr>
              <a:t>可做</a:t>
            </a:r>
            <a:r>
              <a:rPr lang="en-US" altLang="zh-TW" sz="2400" b="1" dirty="0">
                <a:solidFill>
                  <a:srgbClr val="FF0000"/>
                </a:solidFill>
                <a:latin typeface="Calibri" pitchFamily="34" charset="0"/>
                <a:ea typeface="微軟正黑體" pitchFamily="34" charset="-120"/>
              </a:rPr>
              <a:t>)</a:t>
            </a:r>
          </a:p>
          <a:p>
            <a:pPr eaLnBrk="1" hangingPunct="1"/>
            <a:r>
              <a:rPr lang="en-US" altLang="zh-TW" sz="2400" b="1" dirty="0" smtClean="0">
                <a:latin typeface="Calibri" pitchFamily="34" charset="0"/>
                <a:ea typeface="微軟正黑體" pitchFamily="34" charset="-120"/>
              </a:rPr>
              <a:t>Health Insurance </a:t>
            </a:r>
            <a:r>
              <a:rPr lang="en-US" altLang="zh-TW" sz="2000" dirty="0">
                <a:latin typeface="Calibri" pitchFamily="34" charset="0"/>
                <a:ea typeface="微軟正黑體" pitchFamily="34" charset="-120"/>
                <a:hlinkClick r:id="rId4"/>
              </a:rPr>
              <a:t>https://</a:t>
            </a:r>
            <a:r>
              <a:rPr lang="en-US" altLang="zh-TW" sz="2000" dirty="0" smtClean="0">
                <a:latin typeface="Calibri" pitchFamily="34" charset="0"/>
                <a:ea typeface="微軟正黑體" pitchFamily="34" charset="-120"/>
                <a:hlinkClick r:id="rId4"/>
              </a:rPr>
              <a:t>www.purdue.edu/push/insurance/international/index.shtml</a:t>
            </a:r>
            <a:endParaRPr lang="en-US" altLang="zh-TW" sz="2000" dirty="0" smtClean="0">
              <a:latin typeface="Calibri" pitchFamily="34" charset="0"/>
              <a:ea typeface="微軟正黑體" pitchFamily="34" charset="-120"/>
            </a:endParaRPr>
          </a:p>
          <a:p>
            <a:pPr marL="0" indent="0" eaLnBrk="1" hangingPunct="1">
              <a:buNone/>
            </a:pPr>
            <a:r>
              <a:rPr lang="zh-TW" altLang="en-US" sz="2000" dirty="0" smtClean="0">
                <a:latin typeface="Calibri" pitchFamily="34" charset="0"/>
                <a:ea typeface="微軟正黑體" pitchFamily="34" charset="-120"/>
              </a:rPr>
              <a:t>　新生</a:t>
            </a:r>
            <a:r>
              <a:rPr lang="en-US" altLang="zh-TW" sz="2000" dirty="0">
                <a:latin typeface="Calibri" pitchFamily="34" charset="0"/>
                <a:ea typeface="微軟正黑體" pitchFamily="34" charset="-120"/>
              </a:rPr>
              <a:t>orientation</a:t>
            </a:r>
            <a:r>
              <a:rPr lang="zh-TW" altLang="en-US" sz="2000" dirty="0">
                <a:latin typeface="Calibri" pitchFamily="34" charset="0"/>
                <a:ea typeface="微軟正黑體" pitchFamily="34" charset="-120"/>
              </a:rPr>
              <a:t>時</a:t>
            </a:r>
            <a:r>
              <a:rPr lang="zh-TW" altLang="en-US" sz="2000" dirty="0" smtClean="0">
                <a:latin typeface="Calibri" pitchFamily="34" charset="0"/>
                <a:ea typeface="微軟正黑體" pitchFamily="34" charset="-120"/>
              </a:rPr>
              <a:t>購買</a:t>
            </a:r>
            <a:r>
              <a:rPr lang="zh-TW" altLang="en-US" sz="2000" b="1" dirty="0" smtClean="0">
                <a:latin typeface="Calibri" pitchFamily="34" charset="0"/>
                <a:ea typeface="標楷體" pitchFamily="65" charset="-120"/>
              </a:rPr>
              <a:t>   </a:t>
            </a:r>
            <a:endParaRPr lang="en-US" altLang="zh-TW" sz="2000" b="1" dirty="0" smtClean="0">
              <a:latin typeface="Calibri" pitchFamily="34" charset="0"/>
              <a:ea typeface="標楷體" pitchFamily="65" charset="-120"/>
            </a:endParaRPr>
          </a:p>
        </p:txBody>
      </p:sp>
      <p:sp>
        <p:nvSpPr>
          <p:cNvPr id="28676" name="Slide Number Placeholder 5"/>
          <p:cNvSpPr>
            <a:spLocks noGrp="1"/>
          </p:cNvSpPr>
          <p:nvPr>
            <p:ph type="sldNum" sz="quarter" idx="12"/>
          </p:nvPr>
        </p:nvSpPr>
        <p:spPr>
          <a:noFill/>
        </p:spPr>
        <p:txBody>
          <a:bodyPr/>
          <a:lstStyle/>
          <a:p>
            <a:fld id="{550276F7-5D37-4385-B975-56BE45B36FDD}" type="slidenum">
              <a:rPr lang="en-US" altLang="zh-TW" smtClean="0">
                <a:ea typeface="新細明體" charset="-120"/>
              </a:rPr>
              <a:pPr/>
              <a:t>16</a:t>
            </a:fld>
            <a:endParaRPr lang="en-US" altLang="zh-TW"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zh-TW" altLang="en-US" sz="4000" dirty="0" smtClean="0">
                <a:latin typeface="標楷體" pitchFamily="65" charset="-120"/>
                <a:ea typeface="標楷體" pitchFamily="65" charset="-120"/>
              </a:rPr>
              <a:t>開學前的準備</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手機</a:t>
            </a:r>
          </a:p>
        </p:txBody>
      </p:sp>
      <p:sp>
        <p:nvSpPr>
          <p:cNvPr id="29698" name="Rectangle 3"/>
          <p:cNvSpPr>
            <a:spLocks noGrp="1" noChangeArrowheads="1"/>
          </p:cNvSpPr>
          <p:nvPr>
            <p:ph type="body" idx="1"/>
          </p:nvPr>
        </p:nvSpPr>
        <p:spPr/>
        <p:txBody>
          <a:bodyPr/>
          <a:lstStyle/>
          <a:p>
            <a:pPr eaLnBrk="1" hangingPunct="1"/>
            <a:r>
              <a:rPr lang="zh-TW" altLang="en-US" b="1" dirty="0" smtClean="0">
                <a:latin typeface="Calibri" pitchFamily="34" charset="0"/>
                <a:ea typeface="標楷體" pitchFamily="65" charset="-120"/>
              </a:rPr>
              <a:t>來之前</a:t>
            </a:r>
            <a:endParaRPr lang="en-US" altLang="zh-TW" b="1" dirty="0" smtClean="0">
              <a:latin typeface="Calibri" pitchFamily="34" charset="0"/>
              <a:ea typeface="標楷體" pitchFamily="65" charset="-120"/>
            </a:endParaRPr>
          </a:p>
          <a:p>
            <a:pPr lvl="1" eaLnBrk="1" hangingPunct="1"/>
            <a:r>
              <a:rPr lang="zh-TW" altLang="en-US" b="1" dirty="0" smtClean="0">
                <a:latin typeface="Calibri" pitchFamily="34" charset="0"/>
                <a:ea typeface="標楷體" pitchFamily="65" charset="-120"/>
              </a:rPr>
              <a:t>台灣門號漫遊</a:t>
            </a:r>
            <a:r>
              <a:rPr lang="en-US" altLang="zh-TW" b="1" dirty="0" smtClean="0">
                <a:latin typeface="Calibri" pitchFamily="34" charset="0"/>
                <a:ea typeface="標楷體" pitchFamily="65" charset="-120"/>
              </a:rPr>
              <a:t>!</a:t>
            </a:r>
            <a:r>
              <a:rPr lang="zh-TW" altLang="en-US" b="1" dirty="0" smtClean="0">
                <a:latin typeface="Calibri" pitchFamily="34" charset="0"/>
                <a:ea typeface="標楷體" pitchFamily="65" charset="-120"/>
              </a:rPr>
              <a:t> </a:t>
            </a:r>
            <a:r>
              <a:rPr lang="en-US" altLang="zh-TW" b="1" dirty="0" smtClean="0">
                <a:latin typeface="Calibri" pitchFamily="34" charset="0"/>
                <a:ea typeface="標楷體" pitchFamily="65" charset="-120"/>
              </a:rPr>
              <a:t>(</a:t>
            </a:r>
            <a:r>
              <a:rPr lang="zh-TW" altLang="en-US" b="1" dirty="0" smtClean="0">
                <a:latin typeface="Calibri" pitchFamily="34" charset="0"/>
                <a:ea typeface="標楷體" pitchFamily="65" charset="-120"/>
              </a:rPr>
              <a:t>三頻</a:t>
            </a:r>
            <a:r>
              <a:rPr lang="en-US" altLang="zh-TW" b="1" dirty="0" smtClean="0">
                <a:latin typeface="Calibri" pitchFamily="34" charset="0"/>
                <a:ea typeface="標楷體" pitchFamily="65" charset="-120"/>
              </a:rPr>
              <a:t>+</a:t>
            </a:r>
            <a:r>
              <a:rPr lang="en-US" altLang="zh-TW" b="1" dirty="0" smtClean="0">
                <a:latin typeface="Calibri" pitchFamily="34" charset="0"/>
              </a:rPr>
              <a:t>3G</a:t>
            </a:r>
            <a:r>
              <a:rPr lang="en-US" altLang="zh-TW" b="1" dirty="0" smtClean="0">
                <a:latin typeface="Calibri" pitchFamily="34" charset="0"/>
                <a:ea typeface="標楷體" pitchFamily="65" charset="-120"/>
              </a:rPr>
              <a:t>,</a:t>
            </a:r>
            <a:r>
              <a:rPr lang="zh-TW" altLang="en-US" b="1" dirty="0" smtClean="0">
                <a:latin typeface="Calibri" pitchFamily="34" charset="0"/>
                <a:ea typeface="標楷體" pitchFamily="65" charset="-120"/>
              </a:rPr>
              <a:t>四頻</a:t>
            </a:r>
            <a:r>
              <a:rPr lang="en-US" altLang="zh-TW" b="1" dirty="0" smtClean="0">
                <a:latin typeface="Calibri" pitchFamily="34" charset="0"/>
              </a:rPr>
              <a:t>+3G)</a:t>
            </a:r>
          </a:p>
          <a:p>
            <a:pPr lvl="1" eaLnBrk="1" hangingPunct="1"/>
            <a:r>
              <a:rPr lang="en-US" altLang="zh-TW" b="1" dirty="0" smtClean="0">
                <a:latin typeface="Calibri" pitchFamily="34" charset="0"/>
              </a:rPr>
              <a:t>Prepaid Card: AT&amp;T/ T-Mobile/ </a:t>
            </a:r>
            <a:r>
              <a:rPr lang="en-US" altLang="zh-TW" b="1" dirty="0" err="1" smtClean="0">
                <a:latin typeface="Calibri" pitchFamily="34" charset="0"/>
              </a:rPr>
              <a:t>TracFone</a:t>
            </a:r>
            <a:endParaRPr lang="en-US" altLang="zh-TW" b="1" dirty="0" smtClean="0">
              <a:latin typeface="Calibri" pitchFamily="34" charset="0"/>
            </a:endParaRPr>
          </a:p>
          <a:p>
            <a:pPr eaLnBrk="1" hangingPunct="1"/>
            <a:r>
              <a:rPr lang="zh-TW" altLang="en-US" b="1" dirty="0" smtClean="0">
                <a:latin typeface="Calibri" pitchFamily="34" charset="0"/>
                <a:ea typeface="標楷體" pitchFamily="65" charset="-120"/>
              </a:rPr>
              <a:t>來之後</a:t>
            </a:r>
            <a:endParaRPr lang="en-US" altLang="zh-TW" b="1" dirty="0" smtClean="0">
              <a:latin typeface="Calibri" pitchFamily="34" charset="0"/>
              <a:ea typeface="標楷體" pitchFamily="65" charset="-120"/>
            </a:endParaRPr>
          </a:p>
          <a:p>
            <a:pPr lvl="1" eaLnBrk="1" hangingPunct="1"/>
            <a:r>
              <a:rPr lang="zh-TW" altLang="en-US" b="1" dirty="0" smtClean="0">
                <a:latin typeface="Calibri" pitchFamily="34" charset="0"/>
                <a:ea typeface="標楷體" pitchFamily="65" charset="-120"/>
              </a:rPr>
              <a:t>可以用台灣手機搭配美國的門號</a:t>
            </a:r>
            <a:endParaRPr lang="en-US" altLang="zh-TW" b="1" dirty="0" smtClean="0">
              <a:latin typeface="Calibri" pitchFamily="34" charset="0"/>
              <a:ea typeface="標楷體" pitchFamily="65" charset="-120"/>
            </a:endParaRPr>
          </a:p>
          <a:p>
            <a:pPr lvl="1" eaLnBrk="1" hangingPunct="1"/>
            <a:r>
              <a:rPr lang="en-US" altLang="zh-TW" b="1" dirty="0" smtClean="0">
                <a:latin typeface="Calibri" pitchFamily="34" charset="0"/>
              </a:rPr>
              <a:t>Individual Plan</a:t>
            </a:r>
            <a:r>
              <a:rPr lang="zh-TW" altLang="en-US" b="1" dirty="0" smtClean="0">
                <a:latin typeface="Calibri" pitchFamily="34" charset="0"/>
              </a:rPr>
              <a:t> </a:t>
            </a:r>
            <a:r>
              <a:rPr lang="en-US" altLang="zh-TW" b="1" dirty="0" smtClean="0">
                <a:latin typeface="Calibri" pitchFamily="34" charset="0"/>
              </a:rPr>
              <a:t>+ Data (~$60++/person)</a:t>
            </a:r>
            <a:r>
              <a:rPr lang="zh-TW" altLang="en-US" b="1" dirty="0" smtClean="0">
                <a:latin typeface="Calibri" pitchFamily="34" charset="0"/>
              </a:rPr>
              <a:t> </a:t>
            </a:r>
            <a:endParaRPr lang="en-US" altLang="zh-TW" b="1" dirty="0" smtClean="0">
              <a:latin typeface="Calibri" pitchFamily="34" charset="0"/>
            </a:endParaRPr>
          </a:p>
          <a:p>
            <a:pPr lvl="1" eaLnBrk="1" hangingPunct="1"/>
            <a:r>
              <a:rPr lang="en-US" altLang="zh-TW" b="1" dirty="0" smtClean="0">
                <a:latin typeface="Calibri" pitchFamily="34" charset="0"/>
              </a:rPr>
              <a:t>Family Plan</a:t>
            </a:r>
            <a:r>
              <a:rPr lang="zh-TW" altLang="en-US" b="1" dirty="0" smtClean="0">
                <a:latin typeface="Calibri" pitchFamily="34" charset="0"/>
              </a:rPr>
              <a:t> </a:t>
            </a:r>
            <a:r>
              <a:rPr lang="en-US" altLang="zh-TW" b="1" dirty="0" smtClean="0">
                <a:latin typeface="Calibri" pitchFamily="34" charset="0"/>
              </a:rPr>
              <a:t>+ Data (~$40++/person)</a:t>
            </a:r>
          </a:p>
          <a:p>
            <a:pPr lvl="1" eaLnBrk="1" hangingPunct="1"/>
            <a:r>
              <a:rPr lang="zh-TW" altLang="en-US" b="1" dirty="0" smtClean="0">
                <a:latin typeface="Calibri" pitchFamily="34" charset="0"/>
                <a:ea typeface="標楷體" pitchFamily="65" charset="-120"/>
              </a:rPr>
              <a:t>合約一般是兩年</a:t>
            </a:r>
            <a:endParaRPr lang="en-US" altLang="zh-TW" b="1" dirty="0" smtClean="0">
              <a:latin typeface="Calibri" pitchFamily="34" charset="0"/>
              <a:ea typeface="標楷體" pitchFamily="65" charset="-120"/>
            </a:endParaRPr>
          </a:p>
          <a:p>
            <a:pPr lvl="1" eaLnBrk="1" hangingPunct="1"/>
            <a:r>
              <a:rPr lang="en-US" dirty="0">
                <a:hlinkClick r:id="rId3"/>
              </a:rPr>
              <a:t>http://weichiu.com/2013/05/08/</a:t>
            </a:r>
            <a:r>
              <a:rPr lang="zh-TW" altLang="en-US" dirty="0">
                <a:hlinkClick r:id="rId3"/>
              </a:rPr>
              <a:t>美國辦手機心得</a:t>
            </a:r>
            <a:endParaRPr lang="en-US" altLang="zh-TW" b="1" dirty="0">
              <a:latin typeface="Calibri" pitchFamily="34" charset="0"/>
              <a:ea typeface="標楷體" pitchFamily="65" charset="-120"/>
            </a:endParaRPr>
          </a:p>
        </p:txBody>
      </p:sp>
      <p:sp>
        <p:nvSpPr>
          <p:cNvPr id="29699" name="Slide Number Placeholder 4"/>
          <p:cNvSpPr>
            <a:spLocks noGrp="1"/>
          </p:cNvSpPr>
          <p:nvPr>
            <p:ph type="sldNum" sz="quarter" idx="12"/>
          </p:nvPr>
        </p:nvSpPr>
        <p:spPr>
          <a:noFill/>
        </p:spPr>
        <p:txBody>
          <a:bodyPr/>
          <a:lstStyle/>
          <a:p>
            <a:fld id="{15345775-4829-4B87-B779-CDF8364E8D73}" type="slidenum">
              <a:rPr lang="en-US" altLang="zh-TW" smtClean="0">
                <a:ea typeface="新細明體" charset="-120"/>
              </a:rPr>
              <a:pPr/>
              <a:t>17</a:t>
            </a:fld>
            <a:endParaRPr lang="en-US" altLang="zh-TW"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152400"/>
            <a:ext cx="8229600" cy="1044575"/>
          </a:xfrm>
        </p:spPr>
        <p:txBody>
          <a:bodyPr/>
          <a:lstStyle/>
          <a:p>
            <a:pPr eaLnBrk="1" hangingPunct="1"/>
            <a:r>
              <a:rPr lang="zh-TW" altLang="en-US" sz="4000" dirty="0" smtClean="0">
                <a:latin typeface="標楷體" pitchFamily="65" charset="-120"/>
                <a:ea typeface="標楷體" pitchFamily="65" charset="-120"/>
              </a:rPr>
              <a:t>開學前的準備</a:t>
            </a:r>
            <a:r>
              <a:rPr lang="en-US" altLang="zh-TW" sz="4000" dirty="0" smtClean="0">
                <a:latin typeface="標楷體" pitchFamily="65" charset="-120"/>
                <a:ea typeface="標楷體" pitchFamily="65" charset="-120"/>
              </a:rPr>
              <a:t>—</a:t>
            </a:r>
            <a:r>
              <a:rPr lang="zh-TW" altLang="en-US" sz="4000" dirty="0" smtClean="0">
                <a:latin typeface="標楷體" pitchFamily="65" charset="-120"/>
                <a:ea typeface="標楷體" pitchFamily="65" charset="-120"/>
              </a:rPr>
              <a:t>考駕照</a:t>
            </a:r>
            <a:endParaRPr lang="zh-TW" altLang="en-US" dirty="0" smtClean="0"/>
          </a:p>
        </p:txBody>
      </p:sp>
      <p:sp>
        <p:nvSpPr>
          <p:cNvPr id="31746" name="Rectangle 3"/>
          <p:cNvSpPr>
            <a:spLocks noGrp="1" noChangeArrowheads="1"/>
          </p:cNvSpPr>
          <p:nvPr>
            <p:ph type="body" idx="1"/>
          </p:nvPr>
        </p:nvSpPr>
        <p:spPr>
          <a:xfrm>
            <a:off x="251520" y="1700808"/>
            <a:ext cx="7633096" cy="3888432"/>
          </a:xfrm>
        </p:spPr>
        <p:txBody>
          <a:bodyPr/>
          <a:lstStyle/>
          <a:p>
            <a:pPr marL="609600" indent="-609600" eaLnBrk="1" hangingPunct="1"/>
            <a:r>
              <a:rPr lang="en-US" altLang="zh-TW" b="1" dirty="0" smtClean="0">
                <a:latin typeface="Calibri" pitchFamily="34" charset="0"/>
                <a:ea typeface="微軟正黑體" pitchFamily="34" charset="-120"/>
              </a:rPr>
              <a:t>Driver’s License</a:t>
            </a:r>
          </a:p>
          <a:p>
            <a:pPr marL="914400" lvl="1" indent="-457200" eaLnBrk="1" hangingPunct="1"/>
            <a:r>
              <a:rPr lang="en-US" altLang="zh-TW" b="1" dirty="0" smtClean="0">
                <a:latin typeface="Calibri" pitchFamily="34" charset="0"/>
                <a:ea typeface="微軟正黑體" pitchFamily="34" charset="-120"/>
              </a:rPr>
              <a:t>International Driving Permit</a:t>
            </a:r>
            <a:r>
              <a:rPr lang="zh-TW" altLang="en-US" sz="1800" b="1" dirty="0">
                <a:solidFill>
                  <a:srgbClr val="FF0000"/>
                </a:solidFill>
                <a:latin typeface="Calibri" pitchFamily="34" charset="0"/>
                <a:ea typeface="微軟正黑體" pitchFamily="34" charset="-120"/>
              </a:rPr>
              <a:t>（</a:t>
            </a:r>
            <a:r>
              <a:rPr lang="zh-TW" altLang="en-US" sz="1800" b="1" dirty="0" smtClean="0">
                <a:solidFill>
                  <a:srgbClr val="FF0000"/>
                </a:solidFill>
                <a:latin typeface="Calibri" pitchFamily="34" charset="0"/>
                <a:ea typeface="微軟正黑體" pitchFamily="34" charset="-120"/>
              </a:rPr>
              <a:t>需台灣駕照＋國際駕照）</a:t>
            </a:r>
            <a:endParaRPr lang="en-US" altLang="zh-TW" sz="1800" b="1" dirty="0" smtClean="0">
              <a:solidFill>
                <a:srgbClr val="FF0000"/>
              </a:solidFill>
              <a:latin typeface="Calibri" pitchFamily="34" charset="0"/>
              <a:ea typeface="微軟正黑體" pitchFamily="34" charset="-120"/>
            </a:endParaRPr>
          </a:p>
          <a:p>
            <a:pPr marL="914400" lvl="1" indent="-457200" eaLnBrk="1" hangingPunct="1"/>
            <a:r>
              <a:rPr lang="en-US" altLang="zh-TW" b="1" dirty="0" smtClean="0">
                <a:latin typeface="Calibri" pitchFamily="34" charset="0"/>
                <a:ea typeface="微軟正黑體" pitchFamily="34" charset="-120"/>
              </a:rPr>
              <a:t>Need to pass two tests to get a driver’s license</a:t>
            </a:r>
          </a:p>
          <a:p>
            <a:pPr marL="1209675" lvl="2" indent="-457200" eaLnBrk="1" hangingPunct="1"/>
            <a:r>
              <a:rPr lang="en-US" altLang="zh-TW" b="1" dirty="0" smtClean="0">
                <a:latin typeface="Calibri" pitchFamily="34" charset="0"/>
                <a:ea typeface="微軟正黑體" pitchFamily="34" charset="-120"/>
              </a:rPr>
              <a:t>Paper-based test (contents of the driver’s manual)</a:t>
            </a:r>
          </a:p>
          <a:p>
            <a:pPr marL="1209675" lvl="2" indent="-457200" eaLnBrk="1" hangingPunct="1"/>
            <a:r>
              <a:rPr lang="en-US" altLang="zh-TW" b="1" dirty="0" smtClean="0">
                <a:latin typeface="Calibri" pitchFamily="34" charset="0"/>
                <a:ea typeface="微軟正黑體" pitchFamily="34" charset="-120"/>
              </a:rPr>
              <a:t>Drive test (drive in town)</a:t>
            </a:r>
          </a:p>
          <a:p>
            <a:pPr marL="565150" indent="-457200" eaLnBrk="1" hangingPunct="1"/>
            <a:r>
              <a:rPr lang="zh-TW" altLang="en-US" b="1" dirty="0" smtClean="0">
                <a:latin typeface="Calibri" pitchFamily="34" charset="0"/>
                <a:ea typeface="微軟正黑體" pitchFamily="34" charset="-120"/>
              </a:rPr>
              <a:t>若無國際駕照則須持有學習駕照半年以上才可考照</a:t>
            </a:r>
            <a:endParaRPr lang="en-US" altLang="zh-TW" b="1" dirty="0" smtClean="0">
              <a:latin typeface="Calibri" pitchFamily="34" charset="0"/>
              <a:ea typeface="微軟正黑體" pitchFamily="34" charset="-120"/>
            </a:endParaRPr>
          </a:p>
          <a:p>
            <a:pPr marL="752475" lvl="2" indent="0" eaLnBrk="1" hangingPunct="1">
              <a:buNone/>
            </a:pPr>
            <a:endParaRPr lang="en-US" altLang="zh-TW" b="1" dirty="0" smtClean="0">
              <a:latin typeface="Calibri" pitchFamily="34" charset="0"/>
              <a:ea typeface="微軟正黑體" pitchFamily="34" charset="-120"/>
            </a:endParaRPr>
          </a:p>
        </p:txBody>
      </p:sp>
      <p:sp>
        <p:nvSpPr>
          <p:cNvPr id="31747" name="Slide Number Placeholder 4"/>
          <p:cNvSpPr>
            <a:spLocks noGrp="1"/>
          </p:cNvSpPr>
          <p:nvPr>
            <p:ph type="sldNum" sz="quarter" idx="12"/>
          </p:nvPr>
        </p:nvSpPr>
        <p:spPr>
          <a:noFill/>
        </p:spPr>
        <p:txBody>
          <a:bodyPr/>
          <a:lstStyle/>
          <a:p>
            <a:fld id="{6AA8CE1F-0FD4-4AB7-9CEE-7D70A4DB649E}" type="slidenum">
              <a:rPr lang="en-US" altLang="zh-TW" smtClean="0">
                <a:ea typeface="新細明體" charset="-120"/>
              </a:rPr>
              <a:pPr/>
              <a:t>18</a:t>
            </a:fld>
            <a:endParaRPr lang="en-US" altLang="zh-TW" dirty="0"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57200" y="122238"/>
            <a:ext cx="7543800" cy="930275"/>
          </a:xfrm>
        </p:spPr>
        <p:txBody>
          <a:bodyPr/>
          <a:lstStyle/>
          <a:p>
            <a:pPr eaLnBrk="1" hangingPunct="1"/>
            <a:r>
              <a:rPr lang="zh-TW" altLang="en-US" sz="3500" dirty="0" smtClean="0">
                <a:latin typeface="標楷體" pitchFamily="65" charset="-120"/>
                <a:ea typeface="標楷體" pitchFamily="65" charset="-120"/>
                <a:cs typeface="Calibri"/>
              </a:rPr>
              <a:t>開學前的準備</a:t>
            </a:r>
            <a:r>
              <a:rPr lang="en-US" altLang="zh-TW" sz="3600" dirty="0" smtClean="0">
                <a:latin typeface="Calibri"/>
                <a:ea typeface="BiauKai"/>
                <a:cs typeface="Calibri"/>
              </a:rPr>
              <a:t>—</a:t>
            </a:r>
            <a:r>
              <a:rPr lang="en-US" altLang="zh-TW" sz="3500" dirty="0" smtClean="0">
                <a:latin typeface="Calibri"/>
                <a:ea typeface="BiauKai"/>
                <a:cs typeface="Calibri"/>
              </a:rPr>
              <a:t> Bank Information</a:t>
            </a:r>
          </a:p>
        </p:txBody>
      </p:sp>
      <p:sp>
        <p:nvSpPr>
          <p:cNvPr id="35842" name="Rectangle 3"/>
          <p:cNvSpPr>
            <a:spLocks noGrp="1" noChangeArrowheads="1"/>
          </p:cNvSpPr>
          <p:nvPr>
            <p:ph type="body" idx="1"/>
          </p:nvPr>
        </p:nvSpPr>
        <p:spPr>
          <a:xfrm>
            <a:off x="468312" y="1916113"/>
            <a:ext cx="7488063" cy="4465215"/>
          </a:xfrm>
        </p:spPr>
        <p:txBody>
          <a:bodyPr/>
          <a:lstStyle/>
          <a:p>
            <a:pPr eaLnBrk="1" hangingPunct="1"/>
            <a:r>
              <a:rPr lang="en-US" altLang="zh-TW" b="1" dirty="0" smtClean="0">
                <a:latin typeface="Calibri" pitchFamily="34" charset="0"/>
              </a:rPr>
              <a:t>PEFCU (Purdue Employees Federal Credit Union)</a:t>
            </a:r>
          </a:p>
          <a:p>
            <a:pPr eaLnBrk="1" hangingPunct="1"/>
            <a:r>
              <a:rPr lang="en-US" altLang="zh-TW" b="1" dirty="0" smtClean="0">
                <a:latin typeface="Calibri" pitchFamily="34" charset="0"/>
              </a:rPr>
              <a:t>On campus in PMU</a:t>
            </a:r>
          </a:p>
          <a:p>
            <a:pPr eaLnBrk="1" hangingPunct="1"/>
            <a:r>
              <a:rPr lang="en-US" altLang="zh-TW" b="1" dirty="0" smtClean="0">
                <a:latin typeface="Calibri" pitchFamily="34" charset="0"/>
              </a:rPr>
              <a:t>ATM accessible</a:t>
            </a:r>
          </a:p>
          <a:p>
            <a:pPr eaLnBrk="1" hangingPunct="1"/>
            <a:r>
              <a:rPr lang="en-US" altLang="zh-TW" b="1" dirty="0" smtClean="0">
                <a:latin typeface="Calibri" pitchFamily="34" charset="0"/>
              </a:rPr>
              <a:t>Direct deposit-Salary </a:t>
            </a:r>
          </a:p>
          <a:p>
            <a:pPr eaLnBrk="1" hangingPunct="1"/>
            <a:r>
              <a:rPr lang="zh-TW" altLang="en-US" b="1" dirty="0" smtClean="0">
                <a:latin typeface="Calibri" pitchFamily="34" charset="0"/>
                <a:ea typeface="標楷體" pitchFamily="65" charset="-120"/>
              </a:rPr>
              <a:t>開</a:t>
            </a:r>
            <a:r>
              <a:rPr lang="zh-TW" altLang="en-US" b="1" dirty="0">
                <a:latin typeface="Calibri" pitchFamily="34" charset="0"/>
                <a:ea typeface="標楷體" pitchFamily="65" charset="-120"/>
              </a:rPr>
              <a:t>戶</a:t>
            </a:r>
            <a:r>
              <a:rPr lang="zh-TW" altLang="en-US" b="1" dirty="0" smtClean="0">
                <a:latin typeface="Calibri" pitchFamily="34" charset="0"/>
                <a:ea typeface="標楷體" pitchFamily="65" charset="-120"/>
              </a:rPr>
              <a:t>有</a:t>
            </a:r>
            <a:r>
              <a:rPr lang="en-US" altLang="zh-TW" b="1" dirty="0" smtClean="0">
                <a:latin typeface="Calibri" pitchFamily="34" charset="0"/>
                <a:ea typeface="標楷體" pitchFamily="65" charset="-120"/>
              </a:rPr>
              <a:t>US$20</a:t>
            </a:r>
            <a:r>
              <a:rPr lang="zh-TW" altLang="en-US" b="1" dirty="0" smtClean="0">
                <a:latin typeface="Calibri" pitchFamily="34" charset="0"/>
                <a:ea typeface="標楷體" pitchFamily="65" charset="-120"/>
              </a:rPr>
              <a:t>介紹費</a:t>
            </a:r>
            <a:endParaRPr lang="en-US" altLang="zh-TW" b="1" dirty="0" smtClean="0">
              <a:latin typeface="Calibri" pitchFamily="34" charset="0"/>
              <a:ea typeface="標楷體" pitchFamily="65" charset="-120"/>
            </a:endParaRPr>
          </a:p>
          <a:p>
            <a:pPr eaLnBrk="1" hangingPunct="1"/>
            <a:r>
              <a:rPr lang="en-US" altLang="zh-TW" b="1" dirty="0" smtClean="0">
                <a:latin typeface="Calibri" pitchFamily="34" charset="0"/>
                <a:ea typeface="標楷體" pitchFamily="65" charset="-120"/>
              </a:rPr>
              <a:t>Free checks</a:t>
            </a:r>
            <a:endParaRPr lang="en-US" altLang="zh-TW" b="1" dirty="0">
              <a:latin typeface="Calibri" pitchFamily="34" charset="0"/>
              <a:ea typeface="標楷體" pitchFamily="65" charset="-120"/>
            </a:endParaRPr>
          </a:p>
          <a:p>
            <a:pPr eaLnBrk="1" hangingPunct="1"/>
            <a:r>
              <a:rPr lang="zh-TW" altLang="en-US" b="1" dirty="0" smtClean="0">
                <a:solidFill>
                  <a:srgbClr val="FF0000"/>
                </a:solidFill>
                <a:latin typeface="Calibri" pitchFamily="34" charset="0"/>
                <a:ea typeface="標楷體" pitchFamily="65" charset="-120"/>
              </a:rPr>
              <a:t>有</a:t>
            </a:r>
            <a:r>
              <a:rPr lang="en-US" altLang="zh-TW" b="1" dirty="0" smtClean="0">
                <a:solidFill>
                  <a:srgbClr val="FF0000"/>
                </a:solidFill>
                <a:latin typeface="Calibri" pitchFamily="34" charset="0"/>
                <a:ea typeface="標楷體" pitchFamily="65" charset="-120"/>
              </a:rPr>
              <a:t>SSN</a:t>
            </a:r>
            <a:r>
              <a:rPr lang="zh-TW" altLang="en-US" b="1" dirty="0" smtClean="0">
                <a:solidFill>
                  <a:srgbClr val="FF0000"/>
                </a:solidFill>
                <a:latin typeface="Calibri" pitchFamily="34" charset="0"/>
                <a:ea typeface="標楷體" pitchFamily="65" charset="-120"/>
              </a:rPr>
              <a:t>可辦</a:t>
            </a:r>
            <a:r>
              <a:rPr lang="en-US" altLang="zh-TW" b="1" dirty="0" smtClean="0">
                <a:solidFill>
                  <a:srgbClr val="FF0000"/>
                </a:solidFill>
                <a:latin typeface="Calibri" pitchFamily="34" charset="0"/>
                <a:ea typeface="標楷體" pitchFamily="65" charset="-120"/>
              </a:rPr>
              <a:t>credit card </a:t>
            </a:r>
            <a:r>
              <a:rPr lang="zh-TW" altLang="en-US" b="1" dirty="0" smtClean="0">
                <a:solidFill>
                  <a:srgbClr val="FF0000"/>
                </a:solidFill>
                <a:latin typeface="Calibri" pitchFamily="34" charset="0"/>
                <a:ea typeface="標楷體" pitchFamily="65" charset="-120"/>
              </a:rPr>
              <a:t>累積信用紀錄</a:t>
            </a:r>
            <a:r>
              <a:rPr lang="en-US" altLang="zh-TW" b="1" dirty="0" smtClean="0">
                <a:solidFill>
                  <a:srgbClr val="FF0000"/>
                </a:solidFill>
                <a:latin typeface="Calibri" pitchFamily="34" charset="0"/>
                <a:ea typeface="標楷體" pitchFamily="65" charset="-120"/>
              </a:rPr>
              <a:t>!</a:t>
            </a:r>
          </a:p>
        </p:txBody>
      </p:sp>
      <p:sp>
        <p:nvSpPr>
          <p:cNvPr id="35843" name="Text Box 6"/>
          <p:cNvSpPr txBox="1">
            <a:spLocks noChangeArrowheads="1"/>
          </p:cNvSpPr>
          <p:nvPr/>
        </p:nvSpPr>
        <p:spPr bwMode="auto">
          <a:xfrm>
            <a:off x="539750" y="1268413"/>
            <a:ext cx="1665288" cy="625475"/>
          </a:xfrm>
          <a:prstGeom prst="rect">
            <a:avLst/>
          </a:prstGeom>
          <a:noFill/>
          <a:ln w="9525">
            <a:noFill/>
            <a:miter lim="800000"/>
            <a:headEnd/>
            <a:tailEnd/>
          </a:ln>
        </p:spPr>
        <p:txBody>
          <a:bodyPr wrap="none">
            <a:spAutoFit/>
          </a:bodyPr>
          <a:lstStyle/>
          <a:p>
            <a:r>
              <a:rPr lang="en-US" altLang="zh-TW" sz="3500" b="1" i="1">
                <a:solidFill>
                  <a:schemeClr val="tx2"/>
                </a:solidFill>
                <a:latin typeface="Times New Roman" pitchFamily="18" charset="0"/>
              </a:rPr>
              <a:t>PEFCU</a:t>
            </a:r>
          </a:p>
        </p:txBody>
      </p:sp>
      <p:sp>
        <p:nvSpPr>
          <p:cNvPr id="35844" name="Slide Number Placeholder 5"/>
          <p:cNvSpPr>
            <a:spLocks noGrp="1"/>
          </p:cNvSpPr>
          <p:nvPr>
            <p:ph type="sldNum" sz="quarter" idx="12"/>
          </p:nvPr>
        </p:nvSpPr>
        <p:spPr>
          <a:noFill/>
        </p:spPr>
        <p:txBody>
          <a:bodyPr/>
          <a:lstStyle/>
          <a:p>
            <a:fld id="{B9B9904B-3598-4A0B-B8A7-D373B4CEE222}" type="slidenum">
              <a:rPr lang="en-US" altLang="zh-TW" smtClean="0">
                <a:ea typeface="新細明體" charset="-120"/>
              </a:rPr>
              <a:pPr/>
              <a:t>19</a:t>
            </a:fld>
            <a:endParaRPr lang="en-US" altLang="zh-TW"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zh-TW" sz="4000" dirty="0" smtClean="0">
                <a:latin typeface="Calibri"/>
                <a:cs typeface="Calibri"/>
              </a:rPr>
              <a:t>Outline</a:t>
            </a:r>
          </a:p>
        </p:txBody>
      </p:sp>
      <p:sp>
        <p:nvSpPr>
          <p:cNvPr id="16386" name="Rectangle 3"/>
          <p:cNvSpPr>
            <a:spLocks noGrp="1" noChangeArrowheads="1"/>
          </p:cNvSpPr>
          <p:nvPr>
            <p:ph type="body" idx="1"/>
          </p:nvPr>
        </p:nvSpPr>
        <p:spPr/>
        <p:txBody>
          <a:bodyPr/>
          <a:lstStyle/>
          <a:p>
            <a:r>
              <a:rPr lang="zh-TW" altLang="en-US" b="1" dirty="0" smtClean="0">
                <a:solidFill>
                  <a:srgbClr val="FF0000"/>
                </a:solidFill>
                <a:latin typeface="Calibri" pitchFamily="34" charset="0"/>
                <a:ea typeface="標楷體" pitchFamily="65" charset="-120"/>
                <a:cs typeface=""/>
              </a:rPr>
              <a:t>簡介、行前準備 </a:t>
            </a:r>
            <a:r>
              <a:rPr lang="en-US" altLang="zh-TW" b="1" dirty="0" smtClean="0">
                <a:solidFill>
                  <a:srgbClr val="FF0000"/>
                </a:solidFill>
                <a:latin typeface="Calibri" pitchFamily="34" charset="0"/>
                <a:ea typeface="標楷體" pitchFamily="65" charset="-120"/>
                <a:cs typeface=""/>
              </a:rPr>
              <a:t>(Ting)</a:t>
            </a:r>
          </a:p>
          <a:p>
            <a:r>
              <a:rPr lang="zh-TW" altLang="en-US" dirty="0" smtClean="0">
                <a:latin typeface="Calibri" pitchFamily="34" charset="0"/>
                <a:ea typeface="標楷體" pitchFamily="65" charset="-120"/>
                <a:cs typeface=""/>
              </a:rPr>
              <a:t>接機、選課買書</a:t>
            </a:r>
            <a:r>
              <a:rPr lang="en-US" altLang="zh-TW" dirty="0" smtClean="0">
                <a:latin typeface="Calibri" pitchFamily="34" charset="0"/>
                <a:ea typeface="標楷體" pitchFamily="65" charset="-120"/>
                <a:cs typeface=""/>
              </a:rPr>
              <a:t> (Philip)</a:t>
            </a:r>
          </a:p>
          <a:p>
            <a:r>
              <a:rPr lang="zh-TW" altLang="en-US" dirty="0">
                <a:latin typeface="Calibri" pitchFamily="34" charset="0"/>
                <a:ea typeface="標楷體" pitchFamily="65" charset="-120"/>
                <a:cs typeface=""/>
              </a:rPr>
              <a:t>住</a:t>
            </a:r>
            <a:r>
              <a:rPr lang="zh-TW" altLang="en-US" dirty="0" smtClean="0">
                <a:latin typeface="Calibri" pitchFamily="34" charset="0"/>
                <a:ea typeface="標楷體" pitchFamily="65" charset="-120"/>
                <a:cs typeface=""/>
              </a:rPr>
              <a:t>宿</a:t>
            </a:r>
            <a:r>
              <a:rPr lang="en-US" altLang="zh-TW" dirty="0" smtClean="0">
                <a:latin typeface="Calibri" pitchFamily="34" charset="0"/>
                <a:ea typeface="標楷體" pitchFamily="65" charset="-120"/>
                <a:cs typeface=""/>
              </a:rPr>
              <a:t> (I-Fan)</a:t>
            </a:r>
          </a:p>
          <a:p>
            <a:r>
              <a:rPr lang="zh-TW" altLang="en-US" dirty="0" smtClean="0">
                <a:latin typeface="Calibri" pitchFamily="34" charset="0"/>
                <a:ea typeface="標楷體" pitchFamily="65" charset="-120"/>
                <a:cs typeface=""/>
              </a:rPr>
              <a:t>行李準備</a:t>
            </a:r>
            <a:r>
              <a:rPr lang="en-US" altLang="zh-TW" dirty="0" smtClean="0">
                <a:latin typeface="Calibri" pitchFamily="34" charset="0"/>
                <a:ea typeface="標楷體" pitchFamily="65" charset="-120"/>
                <a:cs typeface=""/>
              </a:rPr>
              <a:t> (I-Fan)</a:t>
            </a:r>
          </a:p>
          <a:p>
            <a:r>
              <a:rPr lang="en-US" altLang="zh-TW" dirty="0" smtClean="0">
                <a:latin typeface="Calibri" pitchFamily="34" charset="0"/>
                <a:ea typeface="標楷體" pitchFamily="65" charset="-120"/>
                <a:cs typeface=""/>
              </a:rPr>
              <a:t>Break</a:t>
            </a:r>
          </a:p>
          <a:p>
            <a:r>
              <a:rPr lang="zh-TW" altLang="en-US" dirty="0" smtClean="0">
                <a:latin typeface="Calibri" pitchFamily="34" charset="0"/>
                <a:ea typeface="標楷體" pitchFamily="65" charset="-120"/>
                <a:cs typeface=""/>
              </a:rPr>
              <a:t>分組討論</a:t>
            </a:r>
            <a:endParaRPr lang="en-US" altLang="zh-TW" dirty="0" smtClean="0">
              <a:latin typeface="Calibri" pitchFamily="34" charset="0"/>
              <a:ea typeface="標楷體" pitchFamily="65" charset="-120"/>
              <a:cs typeface=""/>
            </a:endParaRPr>
          </a:p>
        </p:txBody>
      </p:sp>
      <p:sp>
        <p:nvSpPr>
          <p:cNvPr id="16387" name="Slide Number Placeholder 4"/>
          <p:cNvSpPr>
            <a:spLocks noGrp="1"/>
          </p:cNvSpPr>
          <p:nvPr>
            <p:ph type="sldNum" sz="quarter" idx="12"/>
          </p:nvPr>
        </p:nvSpPr>
        <p:spPr>
          <a:noFill/>
        </p:spPr>
        <p:txBody>
          <a:bodyPr/>
          <a:lstStyle/>
          <a:p>
            <a:fld id="{395B59D6-FE66-4802-8E0D-F824020C95FD}" type="slidenum">
              <a:rPr lang="en-US" altLang="zh-TW" smtClean="0">
                <a:ea typeface="新細明體" charset="-120"/>
              </a:rPr>
              <a:pPr/>
              <a:t>2</a:t>
            </a:fld>
            <a:endParaRPr lang="en-US" altLang="zh-TW" dirty="0"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68313" y="1268413"/>
            <a:ext cx="1811337" cy="642937"/>
          </a:xfrm>
        </p:spPr>
        <p:txBody>
          <a:bodyPr/>
          <a:lstStyle/>
          <a:p>
            <a:pPr eaLnBrk="1" hangingPunct="1"/>
            <a:r>
              <a:rPr lang="en-US" altLang="zh-TW" sz="3500" i="1" smtClean="0">
                <a:latin typeface="Times New Roman" pitchFamily="18" charset="0"/>
              </a:rPr>
              <a:t>Chase</a:t>
            </a:r>
          </a:p>
        </p:txBody>
      </p:sp>
      <p:sp>
        <p:nvSpPr>
          <p:cNvPr id="37890" name="Rectangle 3"/>
          <p:cNvSpPr>
            <a:spLocks noGrp="1" noChangeArrowheads="1"/>
          </p:cNvSpPr>
          <p:nvPr>
            <p:ph type="body" idx="1"/>
          </p:nvPr>
        </p:nvSpPr>
        <p:spPr>
          <a:xfrm>
            <a:off x="395288" y="2060575"/>
            <a:ext cx="7777112" cy="2880593"/>
          </a:xfrm>
        </p:spPr>
        <p:txBody>
          <a:bodyPr/>
          <a:lstStyle/>
          <a:p>
            <a:pPr eaLnBrk="1" hangingPunct="1"/>
            <a:r>
              <a:rPr lang="en-US" altLang="zh-TW" b="1" dirty="0" smtClean="0">
                <a:latin typeface="Calibri" pitchFamily="34" charset="0"/>
              </a:rPr>
              <a:t>Convenient money transfer oversea</a:t>
            </a:r>
          </a:p>
          <a:p>
            <a:pPr eaLnBrk="1" hangingPunct="1"/>
            <a:r>
              <a:rPr lang="en-US" altLang="zh-TW" b="1" dirty="0" smtClean="0">
                <a:latin typeface="Calibri" pitchFamily="34" charset="0"/>
              </a:rPr>
              <a:t>Located near campus</a:t>
            </a:r>
          </a:p>
          <a:p>
            <a:pPr eaLnBrk="1" hangingPunct="1"/>
            <a:r>
              <a:rPr lang="en-US" altLang="zh-TW" b="1" dirty="0" smtClean="0">
                <a:latin typeface="Calibri" pitchFamily="34" charset="0"/>
              </a:rPr>
              <a:t>Direct deposit </a:t>
            </a:r>
          </a:p>
          <a:p>
            <a:pPr eaLnBrk="1" hangingPunct="1">
              <a:buNone/>
            </a:pPr>
            <a:r>
              <a:rPr lang="en-US" altLang="zh-TW" b="1" dirty="0" smtClean="0">
                <a:latin typeface="Calibri" pitchFamily="34" charset="0"/>
              </a:rPr>
              <a:t>   (</a:t>
            </a:r>
            <a:r>
              <a:rPr lang="zh-TW" altLang="en-US" sz="2000" b="1" dirty="0" smtClean="0">
                <a:latin typeface="Calibri" pitchFamily="34" charset="0"/>
              </a:rPr>
              <a:t>詢問學長姐是否有</a:t>
            </a:r>
            <a:r>
              <a:rPr lang="en-US" altLang="zh-TW" sz="2000" b="1" dirty="0">
                <a:latin typeface="Calibri" pitchFamily="34" charset="0"/>
              </a:rPr>
              <a:t>coupon</a:t>
            </a:r>
            <a:r>
              <a:rPr lang="en-US" altLang="zh-TW" b="1" dirty="0">
                <a:latin typeface="Calibri" pitchFamily="34" charset="0"/>
              </a:rPr>
              <a:t>)</a:t>
            </a:r>
            <a:endParaRPr lang="en-US" altLang="zh-TW" b="1" dirty="0" smtClean="0">
              <a:latin typeface="Calibri" pitchFamily="34" charset="0"/>
            </a:endParaRPr>
          </a:p>
        </p:txBody>
      </p:sp>
      <p:sp>
        <p:nvSpPr>
          <p:cNvPr id="37891" name="Rectangle 5"/>
          <p:cNvSpPr>
            <a:spLocks noChangeArrowheads="1"/>
          </p:cNvSpPr>
          <p:nvPr/>
        </p:nvSpPr>
        <p:spPr bwMode="auto">
          <a:xfrm>
            <a:off x="457200" y="122238"/>
            <a:ext cx="7543800" cy="930275"/>
          </a:xfrm>
          <a:prstGeom prst="rect">
            <a:avLst/>
          </a:prstGeom>
          <a:noFill/>
          <a:ln w="9525">
            <a:noFill/>
            <a:miter lim="800000"/>
            <a:headEnd/>
            <a:tailEnd/>
          </a:ln>
        </p:spPr>
        <p:txBody>
          <a:bodyPr anchor="b"/>
          <a:lstStyle/>
          <a:p>
            <a:r>
              <a:rPr lang="zh-TW" altLang="en-US" sz="3200" b="1" dirty="0">
                <a:solidFill>
                  <a:schemeClr val="tx2"/>
                </a:solidFill>
                <a:latin typeface="標楷體" pitchFamily="65" charset="-120"/>
                <a:ea typeface="標楷體" pitchFamily="65" charset="-120"/>
                <a:cs typeface="Calibri"/>
              </a:rPr>
              <a:t>開學前的準備</a:t>
            </a:r>
            <a:r>
              <a:rPr lang="en-US" altLang="zh-TW" sz="3200" b="1" dirty="0">
                <a:solidFill>
                  <a:schemeClr val="tx2"/>
                </a:solidFill>
                <a:latin typeface="Calibri"/>
                <a:ea typeface="BiauKai"/>
                <a:cs typeface="Calibri"/>
              </a:rPr>
              <a:t>— Bank Information (cont.)</a:t>
            </a:r>
          </a:p>
        </p:txBody>
      </p:sp>
      <p:sp>
        <p:nvSpPr>
          <p:cNvPr id="37892" name="Slide Number Placeholder 5"/>
          <p:cNvSpPr>
            <a:spLocks noGrp="1"/>
          </p:cNvSpPr>
          <p:nvPr>
            <p:ph type="sldNum" sz="quarter" idx="12"/>
          </p:nvPr>
        </p:nvSpPr>
        <p:spPr>
          <a:noFill/>
        </p:spPr>
        <p:txBody>
          <a:bodyPr/>
          <a:lstStyle/>
          <a:p>
            <a:fld id="{7DA04B9D-7E6D-4CE7-A4E9-278B4E48A5D7}" type="slidenum">
              <a:rPr lang="en-US" altLang="zh-TW" smtClean="0">
                <a:ea typeface="新細明體" charset="-120"/>
              </a:rPr>
              <a:pPr/>
              <a:t>20</a:t>
            </a:fld>
            <a:endParaRPr lang="en-US" altLang="zh-TW"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Grp="1" noChangeArrowheads="1"/>
          </p:cNvSpPr>
          <p:nvPr>
            <p:ph type="body" idx="1"/>
          </p:nvPr>
        </p:nvSpPr>
        <p:spPr>
          <a:xfrm>
            <a:off x="395288" y="1268760"/>
            <a:ext cx="8229600" cy="4878388"/>
          </a:xfrm>
        </p:spPr>
        <p:txBody>
          <a:bodyPr/>
          <a:lstStyle/>
          <a:p>
            <a:pPr marL="447675" indent="-447675" eaLnBrk="1" hangingPunct="1"/>
            <a:r>
              <a:rPr lang="en-US" altLang="zh-TW" sz="2400" b="1" dirty="0" smtClean="0">
                <a:latin typeface="Calibri" pitchFamily="34" charset="0"/>
                <a:ea typeface="標楷體" pitchFamily="65" charset="-120"/>
              </a:rPr>
              <a:t>Financial Aids</a:t>
            </a:r>
          </a:p>
          <a:p>
            <a:pPr marL="889000" lvl="1" indent="-439738" eaLnBrk="1" hangingPunct="1"/>
            <a:r>
              <a:rPr kumimoji="0" lang="en-US" altLang="zh-TW" sz="2400" b="1" dirty="0" smtClean="0">
                <a:latin typeface="Calibri" pitchFamily="34" charset="0"/>
                <a:ea typeface="標楷體" pitchFamily="65" charset="-120"/>
              </a:rPr>
              <a:t>TA/RA</a:t>
            </a:r>
            <a:r>
              <a:rPr kumimoji="0" lang="zh-TW" altLang="en-US" sz="2400" b="1" dirty="0" smtClean="0">
                <a:latin typeface="Calibri" pitchFamily="34" charset="0"/>
                <a:ea typeface="標楷體" pitchFamily="65" charset="-120"/>
              </a:rPr>
              <a:t>：可問系辦</a:t>
            </a:r>
            <a:r>
              <a:rPr kumimoji="0" lang="en-US" altLang="zh-TW" sz="2400" b="1" dirty="0" smtClean="0">
                <a:latin typeface="Calibri" pitchFamily="34" charset="0"/>
                <a:ea typeface="標楷體" pitchFamily="65" charset="-120"/>
              </a:rPr>
              <a:t>/</a:t>
            </a:r>
            <a:r>
              <a:rPr kumimoji="0" lang="zh-TW" altLang="en-US" sz="2400" b="1" dirty="0" smtClean="0">
                <a:latin typeface="Calibri" pitchFamily="34" charset="0"/>
                <a:ea typeface="標楷體" pitchFamily="65" charset="-120"/>
              </a:rPr>
              <a:t>指導教授 </a:t>
            </a:r>
            <a:r>
              <a:rPr kumimoji="0" lang="en-US" altLang="zh-TW" sz="2400" b="1" dirty="0" smtClean="0">
                <a:latin typeface="Calibri" pitchFamily="34" charset="0"/>
                <a:ea typeface="標楷體" pitchFamily="65" charset="-120"/>
              </a:rPr>
              <a:t>(</a:t>
            </a:r>
            <a:r>
              <a:rPr kumimoji="0" lang="zh-TW" altLang="en-US" sz="2400" b="1" dirty="0" smtClean="0">
                <a:latin typeface="Calibri" pitchFamily="34" charset="0"/>
                <a:ea typeface="標楷體" pitchFamily="65" charset="-120"/>
              </a:rPr>
              <a:t>各系不同）</a:t>
            </a:r>
          </a:p>
          <a:p>
            <a:pPr marL="889000" lvl="1" indent="-439738" eaLnBrk="1" hangingPunct="1"/>
            <a:r>
              <a:rPr kumimoji="0" lang="en-US" altLang="zh-TW" sz="2400" b="1" dirty="0" smtClean="0">
                <a:latin typeface="Calibri" pitchFamily="34" charset="0"/>
                <a:ea typeface="標楷體" pitchFamily="65" charset="-120"/>
              </a:rPr>
              <a:t>Fellowship/Scholarship</a:t>
            </a:r>
            <a:r>
              <a:rPr kumimoji="0" lang="zh-TW" altLang="en-US" sz="2400" b="1" dirty="0" smtClean="0">
                <a:latin typeface="Calibri" pitchFamily="34" charset="0"/>
                <a:ea typeface="標楷體" pitchFamily="65" charset="-120"/>
              </a:rPr>
              <a:t>：請洽 </a:t>
            </a:r>
            <a:r>
              <a:rPr kumimoji="0" lang="en-US" altLang="zh-TW" sz="2400" b="1" dirty="0" smtClean="0">
                <a:latin typeface="Calibri" pitchFamily="34" charset="0"/>
                <a:ea typeface="標楷體" pitchFamily="65" charset="-120"/>
              </a:rPr>
              <a:t>Graduate School</a:t>
            </a:r>
          </a:p>
          <a:p>
            <a:pPr marL="889000" lvl="1" indent="-439738" eaLnBrk="1" hangingPunct="1">
              <a:buFont typeface="Wingdings" pitchFamily="2" charset="2"/>
              <a:buNone/>
            </a:pPr>
            <a:r>
              <a:rPr kumimoji="0" lang="en-US" altLang="zh-TW" sz="2400" b="1" dirty="0" smtClean="0">
                <a:latin typeface="Calibri" pitchFamily="34" charset="0"/>
              </a:rPr>
              <a:t>      http://www.gradschool.purdue.edu/funding/</a:t>
            </a:r>
            <a:endParaRPr kumimoji="0" lang="en-US" altLang="zh-TW" sz="2400" b="1" dirty="0" smtClean="0">
              <a:solidFill>
                <a:schemeClr val="hlink"/>
              </a:solidFill>
              <a:latin typeface="Calibri" pitchFamily="34" charset="0"/>
              <a:ea typeface="標楷體" pitchFamily="65" charset="-120"/>
            </a:endParaRPr>
          </a:p>
          <a:p>
            <a:pPr marL="447675" indent="-447675" eaLnBrk="1" hangingPunct="1"/>
            <a:endParaRPr lang="zh-TW" altLang="en-US" sz="2400" b="1" dirty="0" smtClean="0">
              <a:latin typeface="Calibri" pitchFamily="34" charset="0"/>
              <a:ea typeface="標楷體" pitchFamily="65" charset="-120"/>
            </a:endParaRPr>
          </a:p>
          <a:p>
            <a:pPr marL="447675" indent="-447675" eaLnBrk="1" hangingPunct="1"/>
            <a:r>
              <a:rPr lang="zh-TW" altLang="en-US" sz="2400" b="1" dirty="0" smtClean="0">
                <a:latin typeface="Calibri" pitchFamily="34" charset="0"/>
                <a:ea typeface="標楷體" pitchFamily="65" charset="-120"/>
              </a:rPr>
              <a:t>補助額度</a:t>
            </a:r>
            <a:r>
              <a:rPr lang="en-US" altLang="zh-TW" sz="2400" b="1" dirty="0" smtClean="0">
                <a:latin typeface="Calibri" pitchFamily="34" charset="0"/>
                <a:ea typeface="標楷體" pitchFamily="65" charset="-120"/>
                <a:sym typeface="Wingdings" pitchFamily="2" charset="2"/>
              </a:rPr>
              <a:t> (</a:t>
            </a:r>
            <a:r>
              <a:rPr lang="zh-TW" altLang="en-US" sz="2400" b="1" dirty="0" smtClean="0">
                <a:latin typeface="Calibri" pitchFamily="34" charset="0"/>
                <a:ea typeface="標楷體" pitchFamily="65" charset="-120"/>
                <a:sym typeface="Wingdings" pitchFamily="2" charset="2"/>
              </a:rPr>
              <a:t>各系所不同）</a:t>
            </a:r>
            <a:endParaRPr lang="zh-TW" altLang="en-US" sz="2400" b="1" dirty="0" smtClean="0">
              <a:latin typeface="Calibri" pitchFamily="34" charset="0"/>
              <a:ea typeface="標楷體" pitchFamily="65" charset="-120"/>
            </a:endParaRPr>
          </a:p>
          <a:p>
            <a:pPr marL="889000" lvl="1" indent="-439738" eaLnBrk="1" hangingPunct="1"/>
            <a:r>
              <a:rPr kumimoji="0" lang="en-US" altLang="zh-TW" sz="2400" b="1" dirty="0" smtClean="0">
                <a:latin typeface="Calibri" pitchFamily="34" charset="0"/>
                <a:ea typeface="標楷體" pitchFamily="65" charset="-120"/>
              </a:rPr>
              <a:t>TA/RA:   Quarter Time/ Half Time</a:t>
            </a:r>
          </a:p>
          <a:p>
            <a:pPr marL="889000" lvl="1" indent="-439738" eaLnBrk="1" hangingPunct="1">
              <a:buFont typeface="Wingdings" pitchFamily="2" charset="2"/>
              <a:buNone/>
            </a:pPr>
            <a:r>
              <a:rPr kumimoji="0" lang="en-US" altLang="zh-TW" sz="2400" b="1" dirty="0" smtClean="0">
                <a:latin typeface="Calibri" pitchFamily="34" charset="0"/>
                <a:ea typeface="標楷體" pitchFamily="65" charset="-120"/>
              </a:rPr>
              <a:t>                    Q($600-800/M); H($1200-2000/M)</a:t>
            </a:r>
          </a:p>
          <a:p>
            <a:pPr marL="889000" lvl="1" indent="-439738" eaLnBrk="1" hangingPunct="1"/>
            <a:r>
              <a:rPr kumimoji="0" lang="en-US" altLang="zh-TW" sz="2400" b="1" dirty="0" smtClean="0">
                <a:latin typeface="Calibri" pitchFamily="34" charset="0"/>
                <a:ea typeface="標楷體" pitchFamily="65" charset="-120"/>
              </a:rPr>
              <a:t>Fellowship: ~ Half Time</a:t>
            </a:r>
          </a:p>
          <a:p>
            <a:pPr marL="889000" lvl="1" indent="-439738" eaLnBrk="1" hangingPunct="1"/>
            <a:r>
              <a:rPr kumimoji="0" lang="zh-TW" altLang="en-US" sz="2400" b="1" dirty="0" smtClean="0">
                <a:latin typeface="微軟正黑體" pitchFamily="34" charset="-120"/>
                <a:ea typeface="微軟正黑體" pitchFamily="34" charset="-120"/>
              </a:rPr>
              <a:t>一般</a:t>
            </a:r>
            <a:r>
              <a:rPr kumimoji="0" lang="zh-TW" altLang="en-US" sz="2400" b="1" dirty="0" smtClean="0">
                <a:solidFill>
                  <a:srgbClr val="0000CC"/>
                </a:solidFill>
                <a:latin typeface="微軟正黑體" pitchFamily="34" charset="-120"/>
                <a:ea typeface="微軟正黑體" pitchFamily="34" charset="-120"/>
              </a:rPr>
              <a:t>已含學費</a:t>
            </a:r>
          </a:p>
          <a:p>
            <a:pPr marL="889000" lvl="1" indent="-439738" eaLnBrk="1" hangingPunct="1">
              <a:buFont typeface="Wingdings" pitchFamily="2" charset="2"/>
              <a:buNone/>
            </a:pPr>
            <a:r>
              <a:rPr kumimoji="0" lang="zh-TW" altLang="en-US" sz="2400" b="1" dirty="0" smtClean="0">
                <a:solidFill>
                  <a:srgbClr val="FF0000"/>
                </a:solidFill>
                <a:latin typeface="微軟正黑體" pitchFamily="34" charset="-120"/>
                <a:ea typeface="微軟正黑體" pitchFamily="34" charset="-120"/>
              </a:rPr>
              <a:t>＊每學期一些雜費還是要繳，記得要帶些錢！</a:t>
            </a:r>
          </a:p>
        </p:txBody>
      </p:sp>
      <p:sp>
        <p:nvSpPr>
          <p:cNvPr id="38914" name="Rectangle 2"/>
          <p:cNvSpPr>
            <a:spLocks noChangeArrowheads="1"/>
          </p:cNvSpPr>
          <p:nvPr/>
        </p:nvSpPr>
        <p:spPr bwMode="auto">
          <a:xfrm>
            <a:off x="457200" y="122238"/>
            <a:ext cx="7543800" cy="930275"/>
          </a:xfrm>
          <a:prstGeom prst="rect">
            <a:avLst/>
          </a:prstGeom>
          <a:noFill/>
          <a:ln w="9525">
            <a:noFill/>
            <a:miter lim="800000"/>
            <a:headEnd/>
            <a:tailEnd/>
          </a:ln>
        </p:spPr>
        <p:txBody>
          <a:bodyPr anchor="b"/>
          <a:lstStyle/>
          <a:p>
            <a:r>
              <a:rPr lang="zh-TW" altLang="en-US" sz="3500" b="1" dirty="0">
                <a:solidFill>
                  <a:schemeClr val="tx2"/>
                </a:solidFill>
                <a:latin typeface="標楷體" pitchFamily="65" charset="-120"/>
                <a:ea typeface="標楷體" pitchFamily="65" charset="-120"/>
                <a:cs typeface="Calibri"/>
              </a:rPr>
              <a:t>開學前的準備</a:t>
            </a:r>
            <a:r>
              <a:rPr lang="en-US" altLang="zh-TW" sz="3600" b="1" dirty="0">
                <a:solidFill>
                  <a:schemeClr val="tx2"/>
                </a:solidFill>
                <a:latin typeface="Calibri"/>
                <a:ea typeface="BiauKai"/>
                <a:cs typeface="Calibri"/>
              </a:rPr>
              <a:t>—</a:t>
            </a:r>
            <a:r>
              <a:rPr lang="en-US" altLang="zh-TW" sz="3500" b="1" dirty="0">
                <a:solidFill>
                  <a:schemeClr val="tx2"/>
                </a:solidFill>
                <a:latin typeface="Calibri"/>
                <a:ea typeface="BiauKai"/>
                <a:cs typeface="Calibri"/>
              </a:rPr>
              <a:t> Financial Aid</a:t>
            </a:r>
          </a:p>
        </p:txBody>
      </p:sp>
      <p:sp>
        <p:nvSpPr>
          <p:cNvPr id="38915" name="Slide Number Placeholder 4"/>
          <p:cNvSpPr>
            <a:spLocks noGrp="1"/>
          </p:cNvSpPr>
          <p:nvPr>
            <p:ph type="sldNum" sz="quarter" idx="12"/>
          </p:nvPr>
        </p:nvSpPr>
        <p:spPr>
          <a:noFill/>
        </p:spPr>
        <p:txBody>
          <a:bodyPr/>
          <a:lstStyle/>
          <a:p>
            <a:fld id="{2A380F15-6952-4746-BA01-DEED77E40307}" type="slidenum">
              <a:rPr lang="en-US" altLang="zh-TW" smtClean="0">
                <a:ea typeface="新細明體" charset="-120"/>
              </a:rPr>
              <a:pPr/>
              <a:t>21</a:t>
            </a:fld>
            <a:endParaRPr lang="en-US" altLang="zh-TW"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zh-TW" sz="4000" dirty="0" smtClean="0">
                <a:latin typeface="Calibri"/>
                <a:cs typeface="Calibri"/>
              </a:rPr>
              <a:t>Outline</a:t>
            </a:r>
          </a:p>
        </p:txBody>
      </p:sp>
      <p:sp>
        <p:nvSpPr>
          <p:cNvPr id="16386" name="Rectangle 3"/>
          <p:cNvSpPr>
            <a:spLocks noGrp="1" noChangeArrowheads="1"/>
          </p:cNvSpPr>
          <p:nvPr>
            <p:ph type="body" idx="1"/>
          </p:nvPr>
        </p:nvSpPr>
        <p:spPr/>
        <p:txBody>
          <a:bodyPr/>
          <a:lstStyle/>
          <a:p>
            <a:r>
              <a:rPr lang="zh-TW" altLang="en-US" dirty="0" smtClean="0">
                <a:latin typeface=""/>
                <a:ea typeface="標楷體" pitchFamily="65" charset="-120"/>
                <a:cs typeface=""/>
              </a:rPr>
              <a:t>簡介、行前準備</a:t>
            </a:r>
            <a:r>
              <a:rPr lang="en-US" altLang="zh-TW" dirty="0" smtClean="0">
                <a:latin typeface=""/>
                <a:ea typeface="標楷體" pitchFamily="65" charset="-120"/>
                <a:cs typeface=""/>
              </a:rPr>
              <a:t> (Ting)</a:t>
            </a:r>
          </a:p>
          <a:p>
            <a:r>
              <a:rPr lang="zh-TW" altLang="en-US" b="1" dirty="0">
                <a:solidFill>
                  <a:srgbClr val="FF0000"/>
                </a:solidFill>
                <a:latin typeface=""/>
                <a:ea typeface="標楷體" pitchFamily="65" charset="-120"/>
                <a:cs typeface=""/>
              </a:rPr>
              <a:t>接機、選課</a:t>
            </a:r>
            <a:r>
              <a:rPr lang="zh-TW" altLang="en-US" b="1" dirty="0" smtClean="0">
                <a:solidFill>
                  <a:srgbClr val="FF0000"/>
                </a:solidFill>
                <a:latin typeface=""/>
                <a:ea typeface="標楷體" pitchFamily="65" charset="-120"/>
                <a:cs typeface=""/>
              </a:rPr>
              <a:t>買書</a:t>
            </a:r>
            <a:r>
              <a:rPr lang="en-US" altLang="zh-TW" b="1" dirty="0" smtClean="0">
                <a:solidFill>
                  <a:srgbClr val="FF0000"/>
                </a:solidFill>
                <a:latin typeface=""/>
                <a:ea typeface="標楷體" pitchFamily="65" charset="-120"/>
                <a:cs typeface=""/>
              </a:rPr>
              <a:t> (Philip)</a:t>
            </a:r>
            <a:endParaRPr lang="en-US" altLang="zh-TW" dirty="0">
              <a:latin typeface=""/>
              <a:ea typeface="標楷體" pitchFamily="65" charset="-120"/>
              <a:cs typeface=""/>
            </a:endParaRPr>
          </a:p>
          <a:p>
            <a:r>
              <a:rPr lang="zh-TW" altLang="en-US" dirty="0" smtClean="0">
                <a:latin typeface=""/>
                <a:ea typeface="標楷體" pitchFamily="65" charset="-120"/>
                <a:cs typeface=""/>
              </a:rPr>
              <a:t>住宿</a:t>
            </a:r>
            <a:r>
              <a:rPr lang="en-US" altLang="zh-TW" dirty="0" smtClean="0">
                <a:latin typeface=""/>
                <a:ea typeface="標楷體" pitchFamily="65" charset="-120"/>
                <a:cs typeface=""/>
              </a:rPr>
              <a:t> (I-Fan)</a:t>
            </a:r>
          </a:p>
          <a:p>
            <a:r>
              <a:rPr lang="zh-TW" altLang="en-US" dirty="0" smtClean="0">
                <a:latin typeface=""/>
                <a:ea typeface="標楷體" pitchFamily="65" charset="-120"/>
                <a:cs typeface=""/>
              </a:rPr>
              <a:t>行李準備</a:t>
            </a:r>
            <a:r>
              <a:rPr lang="en-US" altLang="zh-TW" dirty="0" smtClean="0">
                <a:latin typeface=""/>
                <a:ea typeface="標楷體" pitchFamily="65" charset="-120"/>
                <a:cs typeface=""/>
              </a:rPr>
              <a:t> (I-Fan)</a:t>
            </a:r>
          </a:p>
          <a:p>
            <a:r>
              <a:rPr lang="en-US" altLang="zh-TW" dirty="0" smtClean="0">
                <a:latin typeface=""/>
                <a:ea typeface="標楷體" pitchFamily="65" charset="-120"/>
                <a:cs typeface=""/>
              </a:rPr>
              <a:t>Break</a:t>
            </a:r>
          </a:p>
          <a:p>
            <a:r>
              <a:rPr lang="zh-TW" altLang="en-US" dirty="0" smtClean="0">
                <a:latin typeface=""/>
                <a:ea typeface="標楷體" pitchFamily="65" charset="-120"/>
                <a:cs typeface=""/>
              </a:rPr>
              <a:t>分組討論</a:t>
            </a:r>
            <a:endParaRPr lang="en-US" altLang="zh-TW" dirty="0" smtClean="0">
              <a:latin typeface=""/>
              <a:ea typeface="標楷體" pitchFamily="65" charset="-120"/>
              <a:cs typeface=""/>
            </a:endParaRPr>
          </a:p>
          <a:p>
            <a:endParaRPr lang="en-US" altLang="zh-TW" dirty="0" smtClean="0">
              <a:latin typeface=""/>
              <a:ea typeface="標楷體" pitchFamily="65" charset="-120"/>
              <a:cs typeface=""/>
            </a:endParaRPr>
          </a:p>
        </p:txBody>
      </p:sp>
      <p:sp>
        <p:nvSpPr>
          <p:cNvPr id="16387" name="Slide Number Placeholder 4"/>
          <p:cNvSpPr>
            <a:spLocks noGrp="1"/>
          </p:cNvSpPr>
          <p:nvPr>
            <p:ph type="sldNum" sz="quarter" idx="12"/>
          </p:nvPr>
        </p:nvSpPr>
        <p:spPr>
          <a:noFill/>
        </p:spPr>
        <p:txBody>
          <a:bodyPr/>
          <a:lstStyle/>
          <a:p>
            <a:fld id="{395B59D6-FE66-4802-8E0D-F824020C95FD}" type="slidenum">
              <a:rPr lang="en-US" altLang="zh-TW" smtClean="0">
                <a:ea typeface="新細明體" charset="-120"/>
              </a:rPr>
              <a:pPr/>
              <a:t>22</a:t>
            </a:fld>
            <a:endParaRPr lang="en-US" altLang="zh-TW" dirty="0" smtClean="0">
              <a:ea typeface="新細明體" charset="-120"/>
            </a:endParaRPr>
          </a:p>
        </p:txBody>
      </p:sp>
    </p:spTree>
    <p:extLst>
      <p:ext uri="{BB962C8B-B14F-4D97-AF65-F5344CB8AC3E}">
        <p14:creationId xmlns:p14="http://schemas.microsoft.com/office/powerpoint/2010/main" val="18883297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Pick-up service</a:t>
            </a:r>
            <a:endParaRPr kumimoji="1" lang="zh-TW" altLang="en-US" dirty="0"/>
          </a:p>
        </p:txBody>
      </p:sp>
      <p:sp>
        <p:nvSpPr>
          <p:cNvPr id="3" name="內容版面配置區 2"/>
          <p:cNvSpPr>
            <a:spLocks noGrp="1"/>
          </p:cNvSpPr>
          <p:nvPr>
            <p:ph idx="1"/>
          </p:nvPr>
        </p:nvSpPr>
        <p:spPr>
          <a:xfrm>
            <a:off x="251520" y="1844824"/>
            <a:ext cx="8229600" cy="4411662"/>
          </a:xfrm>
        </p:spPr>
        <p:txBody>
          <a:bodyPr/>
          <a:lstStyle/>
          <a:p>
            <a:pPr marL="0" indent="0">
              <a:buNone/>
            </a:pPr>
            <a:r>
              <a:rPr kumimoji="1" lang="en-US" altLang="zh-TW" sz="2900" dirty="0" smtClean="0">
                <a:latin typeface="Calibri" pitchFamily="34" charset="0"/>
                <a:ea typeface="微軟正黑體" pitchFamily="34" charset="-120"/>
              </a:rPr>
              <a:t>Pick-up location</a:t>
            </a:r>
          </a:p>
          <a:p>
            <a:r>
              <a:rPr kumimoji="1" lang="en-US" altLang="zh-TW" sz="2900" dirty="0" smtClean="0">
                <a:latin typeface="Calibri" pitchFamily="34" charset="0"/>
                <a:ea typeface="微軟正黑體" pitchFamily="34" charset="-120"/>
              </a:rPr>
              <a:t>Purdue Memorial Union (PMU)</a:t>
            </a:r>
          </a:p>
          <a:p>
            <a:pPr marL="0" indent="0" defTabSz="393700">
              <a:buNone/>
            </a:pPr>
            <a:r>
              <a:rPr lang="en-US" altLang="zh-TW" sz="2900" dirty="0">
                <a:latin typeface="Calibri" pitchFamily="34" charset="0"/>
                <a:ea typeface="微軟正黑體" pitchFamily="34" charset="-120"/>
              </a:rPr>
              <a:t>	</a:t>
            </a:r>
            <a:r>
              <a:rPr lang="zh-TW" altLang="en-US" sz="2900" dirty="0" smtClean="0">
                <a:latin typeface="Calibri" pitchFamily="34" charset="0"/>
                <a:ea typeface="微軟正黑體" pitchFamily="34" charset="-120"/>
              </a:rPr>
              <a:t>請同學先搭</a:t>
            </a:r>
            <a:r>
              <a:rPr lang="en-US" altLang="zh-TW" sz="2900" dirty="0" smtClean="0">
                <a:latin typeface="Calibri" pitchFamily="34" charset="0"/>
                <a:ea typeface="微軟正黑體" pitchFamily="34" charset="-120"/>
              </a:rPr>
              <a:t>Shuttle Bus</a:t>
            </a:r>
            <a:r>
              <a:rPr lang="zh-TW" altLang="en-US" sz="2900" dirty="0" smtClean="0">
                <a:latin typeface="Calibri" pitchFamily="34" charset="0"/>
                <a:ea typeface="微軟正黑體" pitchFamily="34" charset="-120"/>
              </a:rPr>
              <a:t>至</a:t>
            </a:r>
            <a:r>
              <a:rPr lang="en-US" altLang="zh-TW" sz="2900" dirty="0" smtClean="0">
                <a:latin typeface="Calibri" pitchFamily="34" charset="0"/>
                <a:ea typeface="微軟正黑體" pitchFamily="34" charset="-120"/>
              </a:rPr>
              <a:t>PMU</a:t>
            </a:r>
            <a:r>
              <a:rPr lang="zh-TW" altLang="en-US" sz="2900" dirty="0" smtClean="0">
                <a:latin typeface="Calibri" pitchFamily="34" charset="0"/>
                <a:ea typeface="微軟正黑體" pitchFamily="34" charset="-120"/>
              </a:rPr>
              <a:t>後，再由學長姊接</a:t>
            </a:r>
            <a:r>
              <a:rPr lang="en-US" altLang="zh-TW" sz="2900" dirty="0" smtClean="0">
                <a:latin typeface="Calibri" pitchFamily="34" charset="0"/>
                <a:ea typeface="微軟正黑體" pitchFamily="34" charset="-120"/>
              </a:rPr>
              <a:t>	</a:t>
            </a:r>
            <a:r>
              <a:rPr lang="zh-TW" altLang="en-US" sz="2900" dirty="0" smtClean="0">
                <a:latin typeface="Calibri" pitchFamily="34" charset="0"/>
                <a:ea typeface="微軟正黑體" pitchFamily="34" charset="-120"/>
              </a:rPr>
              <a:t>送至住宿地點。</a:t>
            </a:r>
            <a:endParaRPr lang="en-US" altLang="zh-TW" sz="2900" dirty="0" smtClean="0">
              <a:latin typeface="Calibri" pitchFamily="34" charset="0"/>
              <a:ea typeface="微軟正黑體" pitchFamily="34" charset="-120"/>
            </a:endParaRPr>
          </a:p>
          <a:p>
            <a:r>
              <a:rPr lang="zh-TW" altLang="en-US" sz="2900" dirty="0" smtClean="0">
                <a:latin typeface="Calibri" pitchFamily="34" charset="0"/>
                <a:ea typeface="微軟正黑體" pitchFamily="34" charset="-120"/>
              </a:rPr>
              <a:t>如有接機需求請再告知</a:t>
            </a:r>
            <a:r>
              <a:rPr lang="en-US" altLang="zh-TW" sz="2900" dirty="0" smtClean="0">
                <a:latin typeface="Calibri" pitchFamily="34" charset="0"/>
                <a:ea typeface="微軟正黑體" pitchFamily="34" charset="-120"/>
              </a:rPr>
              <a:t>(Indianapolis</a:t>
            </a:r>
            <a:r>
              <a:rPr lang="zh-TW" altLang="en-US" sz="2900" dirty="0" smtClean="0">
                <a:latin typeface="Calibri" pitchFamily="34" charset="0"/>
                <a:ea typeface="微軟正黑體" pitchFamily="34" charset="-120"/>
              </a:rPr>
              <a:t> </a:t>
            </a:r>
            <a:r>
              <a:rPr lang="en-US" altLang="zh-TW" sz="2900" dirty="0" smtClean="0">
                <a:latin typeface="Calibri" pitchFamily="34" charset="0"/>
                <a:ea typeface="微軟正黑體" pitchFamily="34" charset="-120"/>
              </a:rPr>
              <a:t>Airport only)</a:t>
            </a:r>
            <a:endParaRPr kumimoji="1" lang="en-US" altLang="zh-TW" sz="2900" dirty="0" smtClean="0">
              <a:latin typeface="Calibri" pitchFamily="34" charset="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3EAC2CDC-1B40-434C-AC47-33F4E39A8A0E}" type="slidenum">
              <a:rPr lang="en-US" altLang="zh-TW" smtClean="0"/>
              <a:pPr>
                <a:defRPr/>
              </a:pPr>
              <a:t>23</a:t>
            </a:fld>
            <a:endParaRPr lang="en-US" altLang="zh-TW" dirty="0"/>
          </a:p>
        </p:txBody>
      </p:sp>
    </p:spTree>
    <p:extLst>
      <p:ext uri="{BB962C8B-B14F-4D97-AF65-F5344CB8AC3E}">
        <p14:creationId xmlns:p14="http://schemas.microsoft.com/office/powerpoint/2010/main" val="166758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xfrm>
            <a:off x="457200" y="122238"/>
            <a:ext cx="7543800" cy="930275"/>
          </a:xfrm>
        </p:spPr>
        <p:txBody>
          <a:bodyPr/>
          <a:lstStyle/>
          <a:p>
            <a:r>
              <a:rPr lang="en-US" altLang="zh-TW" sz="4000" dirty="0" smtClean="0">
                <a:latin typeface="Calibri"/>
                <a:cs typeface="Calibri"/>
              </a:rPr>
              <a:t>Travel to Purdue</a:t>
            </a:r>
          </a:p>
        </p:txBody>
      </p:sp>
      <p:sp>
        <p:nvSpPr>
          <p:cNvPr id="70658" name="Rectangle 3"/>
          <p:cNvSpPr>
            <a:spLocks noGrp="1" noChangeArrowheads="1"/>
          </p:cNvSpPr>
          <p:nvPr>
            <p:ph type="body" idx="4294967295"/>
          </p:nvPr>
        </p:nvSpPr>
        <p:spPr>
          <a:xfrm>
            <a:off x="755577" y="1219200"/>
            <a:ext cx="7992888" cy="5378152"/>
          </a:xfrm>
        </p:spPr>
        <p:txBody>
          <a:bodyPr/>
          <a:lstStyle/>
          <a:p>
            <a:pPr marL="447675" indent="-447675">
              <a:lnSpc>
                <a:spcPct val="80000"/>
              </a:lnSpc>
            </a:pPr>
            <a:r>
              <a:rPr lang="en-US" altLang="zh-TW" sz="2800" b="1" dirty="0" smtClean="0">
                <a:latin typeface="Calibri"/>
                <a:cs typeface="Calibri"/>
              </a:rPr>
              <a:t>From Indianapolis</a:t>
            </a:r>
            <a:r>
              <a:rPr lang="zh-TW" altLang="en-US" sz="2800" b="1" dirty="0" smtClean="0">
                <a:latin typeface="Calibri"/>
                <a:cs typeface="Calibri"/>
              </a:rPr>
              <a:t> </a:t>
            </a:r>
            <a:r>
              <a:rPr lang="en-US" altLang="zh-TW" sz="2800" b="1" dirty="0" smtClean="0">
                <a:latin typeface="Calibri"/>
                <a:cs typeface="Calibri"/>
              </a:rPr>
              <a:t>– 1.5 hours </a:t>
            </a:r>
            <a:r>
              <a:rPr lang="zh-TW" altLang="en-US" sz="2800" b="1" dirty="0">
                <a:solidFill>
                  <a:srgbClr val="FF0000"/>
                </a:solidFill>
                <a:latin typeface="Calibri"/>
                <a:ea typeface="標楷體" pitchFamily="65" charset="-120"/>
                <a:cs typeface="Calibri"/>
              </a:rPr>
              <a:t>（</a:t>
            </a:r>
            <a:r>
              <a:rPr lang="zh-TW" altLang="en-US" sz="2800" b="1" dirty="0" smtClean="0">
                <a:solidFill>
                  <a:srgbClr val="FF0000"/>
                </a:solidFill>
                <a:latin typeface="Calibri"/>
                <a:ea typeface="標楷體" pitchFamily="65" charset="-120"/>
                <a:cs typeface="Calibri"/>
              </a:rPr>
              <a:t>強烈建議）</a:t>
            </a:r>
            <a:r>
              <a:rPr lang="en-US" altLang="zh-TW" sz="2000" b="1" dirty="0" smtClean="0">
                <a:latin typeface="Calibri"/>
                <a:ea typeface="標楷體" pitchFamily="65" charset="-120"/>
                <a:cs typeface="Calibri"/>
              </a:rPr>
              <a:t> </a:t>
            </a:r>
          </a:p>
          <a:p>
            <a:pPr marL="447675" indent="-447675">
              <a:lnSpc>
                <a:spcPct val="80000"/>
              </a:lnSpc>
              <a:buNone/>
            </a:pPr>
            <a:r>
              <a:rPr lang="en-US" altLang="zh-TW" sz="2000" b="1" dirty="0" smtClean="0">
                <a:latin typeface="Calibri"/>
                <a:cs typeface="Calibri"/>
              </a:rPr>
              <a:t>	</a:t>
            </a:r>
            <a:r>
              <a:rPr lang="en-US" altLang="zh-TW" sz="1600" dirty="0" smtClean="0">
                <a:latin typeface="Calibri"/>
                <a:cs typeface="Calibri"/>
              </a:rPr>
              <a:t>http://www.indianapolisairport.com/maps_directions/</a:t>
            </a:r>
          </a:p>
          <a:p>
            <a:pPr marL="889000" lvl="1" indent="-439738">
              <a:lnSpc>
                <a:spcPct val="80000"/>
              </a:lnSpc>
            </a:pPr>
            <a:r>
              <a:rPr lang="en-US" altLang="zh-TW" sz="2200" b="1" dirty="0" smtClean="0">
                <a:latin typeface="Calibri"/>
                <a:ea typeface="標楷體" pitchFamily="65" charset="-120"/>
                <a:cs typeface="Calibri"/>
              </a:rPr>
              <a:t>Star of America</a:t>
            </a:r>
            <a:r>
              <a:rPr lang="zh-TW" altLang="en-US" sz="2200" b="1" dirty="0" smtClean="0">
                <a:solidFill>
                  <a:srgbClr val="FF0000"/>
                </a:solidFill>
                <a:latin typeface="Calibri"/>
                <a:ea typeface="標楷體" pitchFamily="65" charset="-120"/>
                <a:cs typeface="Calibri"/>
              </a:rPr>
              <a:t> </a:t>
            </a:r>
            <a:r>
              <a:rPr lang="zh-TW" altLang="en-US" sz="2000" b="1" dirty="0" smtClean="0">
                <a:solidFill>
                  <a:srgbClr val="FF0000"/>
                </a:solidFill>
                <a:latin typeface="Calibri"/>
                <a:cs typeface="Calibri"/>
              </a:rPr>
              <a:t>＄</a:t>
            </a:r>
            <a:r>
              <a:rPr lang="en-US" altLang="zh-TW" sz="2000" b="1" dirty="0" smtClean="0">
                <a:solidFill>
                  <a:srgbClr val="FF0000"/>
                </a:solidFill>
                <a:latin typeface="Calibri"/>
                <a:cs typeface="Calibri"/>
              </a:rPr>
              <a:t>24  one way $48 round trip</a:t>
            </a:r>
          </a:p>
          <a:p>
            <a:pPr marL="1293813" lvl="2" indent="-403225">
              <a:lnSpc>
                <a:spcPct val="80000"/>
              </a:lnSpc>
            </a:pPr>
            <a:r>
              <a:rPr lang="en-US" altLang="zh-TW" sz="2000" dirty="0" smtClean="0">
                <a:latin typeface="Calibri"/>
                <a:cs typeface="Calibri"/>
              </a:rPr>
              <a:t>Phone: 317-252-5705 </a:t>
            </a:r>
            <a:br>
              <a:rPr lang="en-US" altLang="zh-TW" sz="2000" dirty="0" smtClean="0">
                <a:latin typeface="Calibri"/>
                <a:cs typeface="Calibri"/>
              </a:rPr>
            </a:br>
            <a:r>
              <a:rPr lang="en-US" altLang="zh-TW" sz="2000" dirty="0" smtClean="0">
                <a:latin typeface="Calibri"/>
                <a:cs typeface="Calibri"/>
              </a:rPr>
              <a:t>Web Site: </a:t>
            </a:r>
            <a:r>
              <a:rPr lang="en-US" altLang="zh-TW" sz="2000" dirty="0" smtClean="0">
                <a:latin typeface="Calibri"/>
                <a:cs typeface="Calibri"/>
                <a:hlinkClick r:id="rId3"/>
              </a:rPr>
              <a:t>http://www.charterstaramerica.com/</a:t>
            </a:r>
            <a:endParaRPr lang="en-US" altLang="zh-TW" sz="2000" dirty="0" smtClean="0">
              <a:latin typeface="Calibri"/>
              <a:cs typeface="Calibri"/>
            </a:endParaRPr>
          </a:p>
          <a:p>
            <a:pPr marL="889000" lvl="1" indent="-439738">
              <a:lnSpc>
                <a:spcPct val="80000"/>
              </a:lnSpc>
            </a:pPr>
            <a:r>
              <a:rPr lang="en-US" altLang="zh-TW" sz="2200" b="1" dirty="0" smtClean="0">
                <a:latin typeface="Calibri"/>
                <a:cs typeface="Calibri"/>
              </a:rPr>
              <a:t>Lafayette Limo </a:t>
            </a:r>
            <a:r>
              <a:rPr lang="en-US" altLang="zh-TW" sz="2000" b="1" dirty="0" smtClean="0">
                <a:solidFill>
                  <a:srgbClr val="FF0000"/>
                </a:solidFill>
                <a:latin typeface="Calibri"/>
                <a:cs typeface="Calibri"/>
              </a:rPr>
              <a:t>$27 one way, $50 round trip</a:t>
            </a:r>
          </a:p>
          <a:p>
            <a:pPr marL="1293813" lvl="2" indent="-403225">
              <a:lnSpc>
                <a:spcPct val="80000"/>
              </a:lnSpc>
            </a:pPr>
            <a:r>
              <a:rPr lang="en-US" altLang="zh-TW" sz="2000" dirty="0" smtClean="0">
                <a:latin typeface="Calibri"/>
                <a:cs typeface="Calibri"/>
              </a:rPr>
              <a:t>Phone: 765-497-3828 </a:t>
            </a:r>
            <a:br>
              <a:rPr lang="en-US" altLang="zh-TW" sz="2000" dirty="0" smtClean="0">
                <a:latin typeface="Calibri"/>
                <a:cs typeface="Calibri"/>
              </a:rPr>
            </a:br>
            <a:r>
              <a:rPr lang="en-US" altLang="zh-TW" sz="2000" dirty="0" smtClean="0">
                <a:latin typeface="Calibri"/>
                <a:cs typeface="Calibri"/>
              </a:rPr>
              <a:t>Web Site: </a:t>
            </a:r>
            <a:r>
              <a:rPr lang="en-US" altLang="zh-TW" sz="2000" dirty="0" smtClean="0">
                <a:latin typeface="Calibri"/>
                <a:cs typeface="Calibri"/>
                <a:hlinkClick r:id="rId4"/>
              </a:rPr>
              <a:t>www.lafayettelimo.com</a:t>
            </a:r>
            <a:endParaRPr lang="en-US" altLang="zh-TW" sz="2000" dirty="0" smtClean="0">
              <a:latin typeface="Calibri"/>
              <a:cs typeface="Calibri"/>
            </a:endParaRPr>
          </a:p>
          <a:p>
            <a:pPr marL="447675" indent="-447675">
              <a:lnSpc>
                <a:spcPct val="80000"/>
              </a:lnSpc>
            </a:pPr>
            <a:endParaRPr lang="en-US" altLang="zh-TW" sz="2800" b="1" dirty="0" smtClean="0">
              <a:latin typeface="Calibri"/>
              <a:cs typeface="Calibri"/>
            </a:endParaRPr>
          </a:p>
          <a:p>
            <a:pPr marL="447675" indent="-447675">
              <a:lnSpc>
                <a:spcPct val="80000"/>
              </a:lnSpc>
            </a:pPr>
            <a:r>
              <a:rPr lang="en-US" altLang="zh-TW" sz="2800" b="1" dirty="0" smtClean="0">
                <a:latin typeface="Calibri"/>
                <a:cs typeface="Calibri"/>
              </a:rPr>
              <a:t>From Chicago – 3 hours</a:t>
            </a:r>
          </a:p>
          <a:p>
            <a:pPr marL="889000" lvl="1" indent="-439738">
              <a:lnSpc>
                <a:spcPct val="80000"/>
              </a:lnSpc>
            </a:pPr>
            <a:r>
              <a:rPr lang="en-US" altLang="zh-TW" sz="2200" b="1" dirty="0" smtClean="0">
                <a:latin typeface="Calibri"/>
                <a:cs typeface="Calibri"/>
              </a:rPr>
              <a:t>Amtrak: $17-34 (one departure per day)</a:t>
            </a:r>
          </a:p>
          <a:p>
            <a:pPr marL="889000" lvl="1" indent="-439738">
              <a:lnSpc>
                <a:spcPct val="80000"/>
              </a:lnSpc>
            </a:pPr>
            <a:r>
              <a:rPr lang="en-US" altLang="zh-TW" sz="2200" b="1" dirty="0" smtClean="0">
                <a:latin typeface="Calibri"/>
                <a:cs typeface="Calibri"/>
              </a:rPr>
              <a:t>Greyhound: $</a:t>
            </a:r>
            <a:r>
              <a:rPr lang="en-US" altLang="zh-TW" sz="2200" b="1" dirty="0">
                <a:latin typeface="Calibri"/>
                <a:cs typeface="Calibri"/>
              </a:rPr>
              <a:t>28-34 (one departure per day</a:t>
            </a:r>
            <a:r>
              <a:rPr lang="en-US" altLang="zh-TW" sz="2200" b="1" dirty="0" smtClean="0">
                <a:latin typeface="Calibri"/>
                <a:cs typeface="Calibri"/>
              </a:rPr>
              <a:t>)</a:t>
            </a:r>
          </a:p>
          <a:p>
            <a:pPr marL="889000" lvl="1" indent="-439738">
              <a:lnSpc>
                <a:spcPct val="80000"/>
              </a:lnSpc>
            </a:pPr>
            <a:r>
              <a:rPr lang="en-US" altLang="zh-TW" sz="2200" b="1" dirty="0" smtClean="0">
                <a:latin typeface="Calibri"/>
                <a:cs typeface="Calibri"/>
              </a:rPr>
              <a:t>Express Air Coach: </a:t>
            </a:r>
            <a:r>
              <a:rPr lang="en-US" altLang="zh-TW" sz="2200" b="1" dirty="0">
                <a:latin typeface="Calibri"/>
                <a:cs typeface="Calibri"/>
              </a:rPr>
              <a:t>$69-71 </a:t>
            </a:r>
            <a:r>
              <a:rPr lang="en-US" altLang="zh-TW" sz="2200" b="1" dirty="0" smtClean="0">
                <a:latin typeface="Calibri"/>
                <a:cs typeface="Calibri"/>
              </a:rPr>
              <a:t>one way, between O’Hare and Purdue airport</a:t>
            </a:r>
          </a:p>
          <a:p>
            <a:pPr marL="539750" indent="-439738">
              <a:lnSpc>
                <a:spcPct val="80000"/>
              </a:lnSpc>
              <a:buNone/>
            </a:pPr>
            <a:endParaRPr lang="en-US" altLang="zh-TW" b="1" dirty="0" smtClean="0">
              <a:latin typeface="Calibri"/>
              <a:cs typeface="Calibri"/>
            </a:endParaRPr>
          </a:p>
          <a:p>
            <a:pPr marL="1293813" lvl="2" indent="-403225">
              <a:lnSpc>
                <a:spcPct val="80000"/>
              </a:lnSpc>
            </a:pPr>
            <a:endParaRPr lang="en-US" altLang="zh-TW" sz="1600" b="1" i="1" dirty="0" smtClean="0">
              <a:latin typeface="Calibri"/>
              <a:cs typeface="Calibri"/>
            </a:endParaRPr>
          </a:p>
          <a:p>
            <a:pPr marL="649288" indent="-403225">
              <a:lnSpc>
                <a:spcPct val="80000"/>
              </a:lnSpc>
              <a:buNone/>
            </a:pPr>
            <a:endParaRPr lang="en-US" altLang="zh-TW" sz="2300" b="1" i="1" dirty="0" smtClean="0">
              <a:latin typeface="Calibri"/>
              <a:cs typeface="Calibri"/>
            </a:endParaRPr>
          </a:p>
          <a:p>
            <a:pPr marL="1293813" lvl="2" indent="-403225">
              <a:lnSpc>
                <a:spcPct val="80000"/>
              </a:lnSpc>
              <a:buFont typeface="Wingdings" pitchFamily="2" charset="2"/>
              <a:buNone/>
            </a:pPr>
            <a:endParaRPr lang="en-US" altLang="zh-TW" sz="1600" b="1" i="1" dirty="0" smtClean="0">
              <a:latin typeface="Calibri"/>
              <a:cs typeface="Calibri"/>
            </a:endParaRPr>
          </a:p>
        </p:txBody>
      </p:sp>
      <p:sp>
        <p:nvSpPr>
          <p:cNvPr id="70661" name="Rectangle 6"/>
          <p:cNvSpPr>
            <a:spLocks noChangeArrowheads="1"/>
          </p:cNvSpPr>
          <p:nvPr/>
        </p:nvSpPr>
        <p:spPr bwMode="auto">
          <a:xfrm>
            <a:off x="1627188" y="4772025"/>
            <a:ext cx="184150" cy="366713"/>
          </a:xfrm>
          <a:prstGeom prst="rect">
            <a:avLst/>
          </a:prstGeom>
          <a:noFill/>
          <a:ln w="9525">
            <a:noFill/>
            <a:miter lim="800000"/>
            <a:headEnd/>
            <a:tailEnd/>
          </a:ln>
        </p:spPr>
        <p:txBody>
          <a:bodyPr wrap="none">
            <a:spAutoFit/>
          </a:bodyPr>
          <a:lstStyle/>
          <a:p>
            <a:endParaRPr lang="en-US" altLang="zh-TW">
              <a:latin typeface="Calibri" pitchFamily="34" charset="0"/>
            </a:endParaRPr>
          </a:p>
        </p:txBody>
      </p:sp>
      <p:sp>
        <p:nvSpPr>
          <p:cNvPr id="70662" name="Slide Number Placeholder 6"/>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635C2334-D4A6-4177-90C1-FD6F48B2F7F3}" type="slidenum">
              <a:rPr kumimoji="0" lang="en-US" altLang="zh-TW" sz="1000"/>
              <a:pPr algn="r"/>
              <a:t>24</a:t>
            </a:fld>
            <a:endParaRPr kumimoji="0" lang="en-US" altLang="zh-TW" sz="1000"/>
          </a:p>
        </p:txBody>
      </p:sp>
    </p:spTree>
    <p:extLst>
      <p:ext uri="{BB962C8B-B14F-4D97-AF65-F5344CB8AC3E}">
        <p14:creationId xmlns:p14="http://schemas.microsoft.com/office/powerpoint/2010/main" val="6991329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457200" y="122238"/>
            <a:ext cx="7543800" cy="930498"/>
          </a:xfrm>
        </p:spPr>
        <p:txBody>
          <a:bodyPr/>
          <a:lstStyle/>
          <a:p>
            <a:r>
              <a:rPr lang="zh-TW" altLang="en-US" sz="4000" b="1" dirty="0" smtClean="0">
                <a:latin typeface="標楷體" pitchFamily="65" charset="-120"/>
                <a:ea typeface="標楷體" pitchFamily="65" charset="-120"/>
                <a:cs typeface="Calibri"/>
              </a:rPr>
              <a:t>選課</a:t>
            </a:r>
            <a:endParaRPr lang="en-US" altLang="zh-TW" sz="4000" dirty="0" smtClean="0">
              <a:latin typeface="標楷體" pitchFamily="65" charset="-120"/>
              <a:ea typeface="標楷體" pitchFamily="65" charset="-120"/>
              <a:cs typeface="Calibri"/>
            </a:endParaRPr>
          </a:p>
        </p:txBody>
      </p:sp>
      <p:sp>
        <p:nvSpPr>
          <p:cNvPr id="76802" name="Rectangle 3"/>
          <p:cNvSpPr>
            <a:spLocks noGrp="1" noChangeArrowheads="1"/>
          </p:cNvSpPr>
          <p:nvPr>
            <p:ph type="body" idx="4294967295"/>
          </p:nvPr>
        </p:nvSpPr>
        <p:spPr>
          <a:xfrm>
            <a:off x="304800" y="1340768"/>
            <a:ext cx="8534400" cy="4983832"/>
          </a:xfrm>
        </p:spPr>
        <p:txBody>
          <a:bodyPr>
            <a:normAutofit/>
          </a:bodyPr>
          <a:lstStyle/>
          <a:p>
            <a:r>
              <a:rPr lang="en-US" altLang="zh-TW" b="1" dirty="0" smtClean="0">
                <a:latin typeface="Calibri"/>
                <a:ea typeface="BiauKai"/>
                <a:cs typeface="Calibri"/>
              </a:rPr>
              <a:t>Contact your advisor with any questions about academic issues such as your major</a:t>
            </a:r>
            <a:r>
              <a:rPr lang="zh-TW" altLang="en-US" b="1" dirty="0" smtClean="0">
                <a:latin typeface="Calibri"/>
                <a:ea typeface="BiauKai"/>
                <a:cs typeface="Calibri"/>
              </a:rPr>
              <a:t> </a:t>
            </a:r>
            <a:r>
              <a:rPr lang="en-US" altLang="zh-TW" b="1" dirty="0" smtClean="0">
                <a:latin typeface="Calibri"/>
                <a:ea typeface="BiauKai"/>
                <a:cs typeface="Calibri"/>
              </a:rPr>
              <a:t>or class schedule</a:t>
            </a:r>
          </a:p>
          <a:p>
            <a:pPr lvl="1"/>
            <a:r>
              <a:rPr lang="zh-TW" altLang="en-US" sz="2200" b="1" dirty="0">
                <a:latin typeface="Calibri"/>
                <a:ea typeface="BiauKai"/>
                <a:cs typeface="Calibri"/>
              </a:rPr>
              <a:t>有些系可以先</a:t>
            </a:r>
            <a:r>
              <a:rPr lang="zh-TW" altLang="en-US" sz="2200" b="1" dirty="0" smtClean="0">
                <a:latin typeface="Calibri"/>
                <a:ea typeface="BiauKai"/>
                <a:cs typeface="Calibri"/>
              </a:rPr>
              <a:t>選課，盡量早點主動跟系上要選課的</a:t>
            </a:r>
            <a:r>
              <a:rPr lang="en-US" altLang="zh-TW" sz="2200" b="1" dirty="0" smtClean="0">
                <a:latin typeface="Calibri"/>
                <a:ea typeface="BiauKai"/>
                <a:cs typeface="Calibri"/>
              </a:rPr>
              <a:t>PIN</a:t>
            </a:r>
            <a:r>
              <a:rPr lang="zh-TW" altLang="en-US" sz="2200" b="1" dirty="0" smtClean="0">
                <a:latin typeface="Calibri"/>
                <a:ea typeface="BiauKai"/>
                <a:cs typeface="Calibri"/>
              </a:rPr>
              <a:t>碼，以免到時候想選的課會選不到</a:t>
            </a:r>
            <a:r>
              <a:rPr lang="zh-TW" altLang="en-US" sz="2200" b="1" dirty="0">
                <a:latin typeface="Calibri"/>
                <a:ea typeface="BiauKai"/>
                <a:cs typeface="Calibri"/>
              </a:rPr>
              <a:t>。</a:t>
            </a:r>
            <a:endParaRPr lang="en-US" altLang="zh-TW" sz="2200" b="1" dirty="0" smtClean="0">
              <a:latin typeface="Calibri"/>
              <a:ea typeface="BiauKai"/>
              <a:cs typeface="Calibri"/>
            </a:endParaRPr>
          </a:p>
          <a:p>
            <a:r>
              <a:rPr lang="en-US" altLang="zh-TW" b="1" dirty="0" smtClean="0">
                <a:latin typeface="Calibri"/>
                <a:ea typeface="BiauKai"/>
                <a:cs typeface="Calibri"/>
              </a:rPr>
              <a:t>Use ONLINE system: </a:t>
            </a:r>
            <a:r>
              <a:rPr lang="en-US" altLang="zh-TW" b="1" dirty="0" err="1" smtClean="0">
                <a:solidFill>
                  <a:srgbClr val="FF3300"/>
                </a:solidFill>
                <a:latin typeface="Calibri"/>
                <a:ea typeface="BiauKai"/>
                <a:cs typeface="Calibri"/>
              </a:rPr>
              <a:t>myPurdue</a:t>
            </a:r>
            <a:endParaRPr lang="en-US" altLang="zh-TW" b="1" dirty="0" smtClean="0">
              <a:solidFill>
                <a:srgbClr val="FF3300"/>
              </a:solidFill>
              <a:latin typeface="Calibri"/>
              <a:ea typeface="BiauKai"/>
              <a:cs typeface="Calibri"/>
            </a:endParaRPr>
          </a:p>
          <a:p>
            <a:pPr lvl="1"/>
            <a:r>
              <a:rPr lang="en-US" altLang="zh-TW" sz="2200" b="1" dirty="0" smtClean="0">
                <a:latin typeface="Calibri"/>
                <a:ea typeface="BiauKai"/>
                <a:cs typeface="Calibri"/>
              </a:rPr>
              <a:t>Have your Purdue e-mail account</a:t>
            </a:r>
          </a:p>
          <a:p>
            <a:pPr lvl="1"/>
            <a:r>
              <a:rPr lang="en-US" altLang="zh-TW" sz="2200" b="1" dirty="0" smtClean="0">
                <a:latin typeface="Calibri"/>
                <a:ea typeface="BiauKai"/>
                <a:cs typeface="Calibri"/>
              </a:rPr>
              <a:t>Have your Purdue Career Account</a:t>
            </a:r>
          </a:p>
          <a:p>
            <a:pPr lvl="1"/>
            <a:r>
              <a:rPr lang="en-US" altLang="zh-TW" sz="2200" b="1" dirty="0" err="1" smtClean="0">
                <a:latin typeface="Calibri"/>
                <a:ea typeface="BiauKai"/>
                <a:cs typeface="Calibri"/>
              </a:rPr>
              <a:t>myPurdue</a:t>
            </a:r>
            <a:r>
              <a:rPr lang="en-US" altLang="zh-TW" sz="2200" b="1" dirty="0" smtClean="0">
                <a:latin typeface="Calibri"/>
                <a:ea typeface="BiauKai"/>
                <a:cs typeface="Calibri"/>
              </a:rPr>
              <a:t> uses your Purdue Career Account username and password</a:t>
            </a:r>
          </a:p>
          <a:p>
            <a:pPr lvl="1"/>
            <a:r>
              <a:rPr lang="en-US" altLang="zh-TW" sz="2200" b="1" dirty="0" smtClean="0">
                <a:latin typeface="Calibri"/>
                <a:ea typeface="BiauKai"/>
                <a:cs typeface="Calibri"/>
              </a:rPr>
              <a:t>The URL for </a:t>
            </a:r>
            <a:r>
              <a:rPr lang="en-US" altLang="zh-TW" sz="2200" b="1" dirty="0" err="1" smtClean="0">
                <a:latin typeface="Calibri"/>
                <a:ea typeface="BiauKai"/>
                <a:cs typeface="Calibri"/>
              </a:rPr>
              <a:t>myPurdue</a:t>
            </a:r>
            <a:r>
              <a:rPr lang="en-US" altLang="zh-TW" sz="2200" b="1" dirty="0" smtClean="0">
                <a:latin typeface="Calibri"/>
                <a:ea typeface="BiauKai"/>
                <a:cs typeface="Calibri"/>
              </a:rPr>
              <a:t> is </a:t>
            </a:r>
            <a:r>
              <a:rPr lang="en-US" altLang="zh-TW" sz="2200" b="1" dirty="0" smtClean="0">
                <a:latin typeface="Calibri"/>
                <a:ea typeface="BiauKai"/>
                <a:cs typeface="Calibri"/>
                <a:hlinkClick r:id="rId3"/>
              </a:rPr>
              <a:t>http://mypurdue.purdue.edu</a:t>
            </a:r>
            <a:endParaRPr lang="en-US" altLang="zh-TW" sz="2200" b="1" dirty="0" smtClean="0">
              <a:latin typeface="Calibri"/>
              <a:ea typeface="BiauKai"/>
              <a:cs typeface="Calibri"/>
            </a:endParaRPr>
          </a:p>
          <a:p>
            <a:pPr>
              <a:buFontTx/>
              <a:buChar char="-"/>
            </a:pPr>
            <a:endParaRPr lang="en-US" altLang="zh-TW" sz="2600" b="1" dirty="0" smtClean="0">
              <a:latin typeface="Calibri"/>
              <a:ea typeface="BiauKai"/>
              <a:cs typeface="Calibri"/>
            </a:endParaRPr>
          </a:p>
        </p:txBody>
      </p:sp>
      <p:sp>
        <p:nvSpPr>
          <p:cNvPr id="76803" name="Slide Number Placeholder 3"/>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BDB71DFD-50E1-4E1F-9343-E38205D5056B}" type="slidenum">
              <a:rPr kumimoji="0" lang="en-US" altLang="zh-TW" sz="1000"/>
              <a:pPr algn="r"/>
              <a:t>25</a:t>
            </a:fld>
            <a:endParaRPr kumimoji="0" lang="en-US" altLang="zh-TW" sz="1000"/>
          </a:p>
        </p:txBody>
      </p:sp>
    </p:spTree>
    <p:extLst>
      <p:ext uri="{BB962C8B-B14F-4D97-AF65-F5344CB8AC3E}">
        <p14:creationId xmlns:p14="http://schemas.microsoft.com/office/powerpoint/2010/main" val="34479854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a:xfrm>
            <a:off x="683568" y="548680"/>
            <a:ext cx="7543800" cy="719138"/>
          </a:xfrm>
        </p:spPr>
        <p:txBody>
          <a:bodyPr>
            <a:normAutofit/>
          </a:bodyPr>
          <a:lstStyle/>
          <a:p>
            <a:r>
              <a:rPr lang="en-US" altLang="zh-TW" sz="4000" b="1" dirty="0" err="1" smtClean="0">
                <a:latin typeface="+mn-lt"/>
                <a:cs typeface="Calibri"/>
              </a:rPr>
              <a:t>myPurdue</a:t>
            </a:r>
            <a:endParaRPr lang="en-US" altLang="zh-TW" sz="4000" b="1" dirty="0" smtClean="0">
              <a:latin typeface="+mn-lt"/>
              <a:cs typeface="Calibri"/>
            </a:endParaRPr>
          </a:p>
        </p:txBody>
      </p:sp>
      <p:sp>
        <p:nvSpPr>
          <p:cNvPr id="78850" name="Rectangle 3"/>
          <p:cNvSpPr>
            <a:spLocks noGrp="1" noChangeArrowheads="1"/>
          </p:cNvSpPr>
          <p:nvPr>
            <p:ph type="body" idx="4294967295"/>
          </p:nvPr>
        </p:nvSpPr>
        <p:spPr>
          <a:xfrm>
            <a:off x="381000" y="1628799"/>
            <a:ext cx="8382000" cy="4848201"/>
          </a:xfrm>
        </p:spPr>
        <p:txBody>
          <a:bodyPr/>
          <a:lstStyle/>
          <a:p>
            <a:r>
              <a:rPr lang="en-US" altLang="zh-TW" b="1" dirty="0" smtClean="0">
                <a:latin typeface="Calibri"/>
                <a:cs typeface="Calibri"/>
              </a:rPr>
              <a:t>Online registration in real time</a:t>
            </a:r>
          </a:p>
          <a:p>
            <a:r>
              <a:rPr lang="en-US" altLang="zh-TW" b="1" dirty="0" smtClean="0">
                <a:latin typeface="Calibri"/>
                <a:cs typeface="Calibri"/>
              </a:rPr>
              <a:t>Online credit card payment for tuition</a:t>
            </a:r>
          </a:p>
          <a:p>
            <a:r>
              <a:rPr lang="en-US" altLang="zh-TW" b="1" dirty="0" smtClean="0">
                <a:latin typeface="Calibri"/>
                <a:cs typeface="Calibri"/>
              </a:rPr>
              <a:t>Online Access to:</a:t>
            </a:r>
          </a:p>
          <a:p>
            <a:pPr lvl="1">
              <a:buNone/>
            </a:pPr>
            <a:r>
              <a:rPr lang="en-US" altLang="zh-TW" sz="2400" b="1" dirty="0" smtClean="0">
                <a:solidFill>
                  <a:srgbClr val="FF0000"/>
                </a:solidFill>
                <a:latin typeface="Calibri"/>
                <a:cs typeface="Calibri"/>
              </a:rPr>
              <a:t>Academic</a:t>
            </a:r>
            <a:endParaRPr lang="en-US" altLang="zh-TW" sz="2400" b="1" dirty="0" smtClean="0">
              <a:latin typeface="Calibri"/>
              <a:cs typeface="Calibri"/>
            </a:endParaRPr>
          </a:p>
          <a:p>
            <a:pPr lvl="1">
              <a:buNone/>
            </a:pPr>
            <a:r>
              <a:rPr lang="en-US" altLang="zh-TW" sz="2400" b="1" dirty="0" smtClean="0">
                <a:latin typeface="Calibri"/>
                <a:cs typeface="Calibri"/>
              </a:rPr>
              <a:t>    academic history, class schedule, exams schedule, transcript request, etc. </a:t>
            </a:r>
          </a:p>
          <a:p>
            <a:pPr lvl="1">
              <a:buNone/>
            </a:pPr>
            <a:r>
              <a:rPr lang="en-US" altLang="zh-TW" sz="2400" b="1" dirty="0" smtClean="0">
                <a:solidFill>
                  <a:srgbClr val="FF0000"/>
                </a:solidFill>
                <a:latin typeface="Calibri"/>
                <a:cs typeface="Calibri"/>
              </a:rPr>
              <a:t>Financial</a:t>
            </a:r>
            <a:endParaRPr lang="en-US" altLang="zh-TW" sz="2400" b="1" dirty="0" smtClean="0">
              <a:latin typeface="Calibri"/>
              <a:cs typeface="Calibri"/>
            </a:endParaRPr>
          </a:p>
          <a:p>
            <a:pPr lvl="1">
              <a:buNone/>
            </a:pPr>
            <a:r>
              <a:rPr lang="en-US" altLang="zh-TW" sz="2400" b="1" dirty="0" smtClean="0">
                <a:latin typeface="Calibri"/>
                <a:cs typeface="Calibri"/>
              </a:rPr>
              <a:t>    campus housing billing, tuition fees, e-pay, tax credit, etc.</a:t>
            </a:r>
          </a:p>
          <a:p>
            <a:pPr lvl="1">
              <a:buNone/>
            </a:pPr>
            <a:r>
              <a:rPr lang="en-US" altLang="zh-TW" sz="2400" b="1" dirty="0" smtClean="0">
                <a:latin typeface="Calibri"/>
                <a:cs typeface="Calibri"/>
              </a:rPr>
              <a:t>    Personal: address/phones, emergency contact</a:t>
            </a:r>
          </a:p>
          <a:p>
            <a:pPr lvl="1">
              <a:buNone/>
            </a:pPr>
            <a:r>
              <a:rPr lang="en-US" altLang="zh-TW" sz="2400" b="1" dirty="0" smtClean="0">
                <a:latin typeface="Calibri"/>
                <a:cs typeface="Calibri"/>
              </a:rPr>
              <a:t>    General Info</a:t>
            </a:r>
          </a:p>
        </p:txBody>
      </p:sp>
      <p:sp>
        <p:nvSpPr>
          <p:cNvPr id="78852"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7DFB4D2E-11C2-4ADB-8914-0B0EDEA3B96E}" type="slidenum">
              <a:rPr kumimoji="0" lang="en-US" altLang="zh-TW" sz="1000"/>
              <a:pPr algn="r"/>
              <a:t>26</a:t>
            </a:fld>
            <a:endParaRPr kumimoji="0" lang="en-US" altLang="zh-TW" sz="1000"/>
          </a:p>
        </p:txBody>
      </p:sp>
    </p:spTree>
    <p:extLst>
      <p:ext uri="{BB962C8B-B14F-4D97-AF65-F5344CB8AC3E}">
        <p14:creationId xmlns:p14="http://schemas.microsoft.com/office/powerpoint/2010/main" val="19332738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red\Desktop\新增資料夾 (2)\全螢幕擷取 2012516 上午 072341.bmp.jpg"/>
          <p:cNvPicPr>
            <a:picLocks noChangeAspect="1" noChangeArrowheads="1"/>
          </p:cNvPicPr>
          <p:nvPr/>
        </p:nvPicPr>
        <p:blipFill>
          <a:blip r:embed="rId2" cstate="print"/>
          <a:srcRect/>
          <a:stretch>
            <a:fillRect/>
          </a:stretch>
        </p:blipFill>
        <p:spPr bwMode="auto">
          <a:xfrm>
            <a:off x="-1" y="0"/>
            <a:ext cx="9144001" cy="5688632"/>
          </a:xfrm>
          <a:prstGeom prst="rect">
            <a:avLst/>
          </a:prstGeom>
          <a:noFill/>
        </p:spPr>
      </p:pic>
    </p:spTree>
    <p:extLst>
      <p:ext uri="{BB962C8B-B14F-4D97-AF65-F5344CB8AC3E}">
        <p14:creationId xmlns:p14="http://schemas.microsoft.com/office/powerpoint/2010/main" val="1421835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ed\Desktop\新增資料夾 (2)\全螢幕擷取 2012516 上午 072407.bmp.jpg"/>
          <p:cNvPicPr>
            <a:picLocks noChangeAspect="1" noChangeArrowheads="1"/>
          </p:cNvPicPr>
          <p:nvPr/>
        </p:nvPicPr>
        <p:blipFill>
          <a:blip r:embed="rId2" cstate="print"/>
          <a:srcRect/>
          <a:stretch>
            <a:fillRect/>
          </a:stretch>
        </p:blipFill>
        <p:spPr bwMode="auto">
          <a:xfrm>
            <a:off x="80766" y="191830"/>
            <a:ext cx="8927160" cy="5544616"/>
          </a:xfrm>
          <a:prstGeom prst="rect">
            <a:avLst/>
          </a:prstGeom>
          <a:noFill/>
        </p:spPr>
      </p:pic>
    </p:spTree>
    <p:extLst>
      <p:ext uri="{BB962C8B-B14F-4D97-AF65-F5344CB8AC3E}">
        <p14:creationId xmlns:p14="http://schemas.microsoft.com/office/powerpoint/2010/main" val="17741374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red\Desktop\新增資料夾 (2)\全螢幕擷取 2012516 上午 072427.bmp.jpg"/>
          <p:cNvPicPr>
            <a:picLocks noChangeAspect="1" noChangeArrowheads="1"/>
          </p:cNvPicPr>
          <p:nvPr/>
        </p:nvPicPr>
        <p:blipFill>
          <a:blip r:embed="rId2" cstate="print"/>
          <a:srcRect/>
          <a:stretch>
            <a:fillRect/>
          </a:stretch>
        </p:blipFill>
        <p:spPr bwMode="auto">
          <a:xfrm>
            <a:off x="0" y="404664"/>
            <a:ext cx="8748464" cy="5876184"/>
          </a:xfrm>
          <a:prstGeom prst="rect">
            <a:avLst/>
          </a:prstGeom>
          <a:noFill/>
        </p:spPr>
      </p:pic>
    </p:spTree>
    <p:extLst>
      <p:ext uri="{BB962C8B-B14F-4D97-AF65-F5344CB8AC3E}">
        <p14:creationId xmlns:p14="http://schemas.microsoft.com/office/powerpoint/2010/main" val="3616786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ltLang="zh-TW" sz="4000" dirty="0" smtClean="0">
                <a:latin typeface="Calibri"/>
                <a:cs typeface="Calibri"/>
              </a:rPr>
              <a:t>Introduction</a:t>
            </a:r>
          </a:p>
        </p:txBody>
      </p:sp>
      <p:sp>
        <p:nvSpPr>
          <p:cNvPr id="17410" name="Rectangle 3"/>
          <p:cNvSpPr>
            <a:spLocks noGrp="1" noChangeArrowheads="1"/>
          </p:cNvSpPr>
          <p:nvPr>
            <p:ph type="body" idx="1"/>
          </p:nvPr>
        </p:nvSpPr>
        <p:spPr>
          <a:xfrm>
            <a:off x="107504" y="1412776"/>
            <a:ext cx="8686800" cy="4411662"/>
          </a:xfrm>
        </p:spPr>
        <p:txBody>
          <a:bodyPr/>
          <a:lstStyle/>
          <a:p>
            <a:pPr>
              <a:buFont typeface="Wingdings" pitchFamily="2" charset="2"/>
              <a:buNone/>
            </a:pPr>
            <a:r>
              <a:rPr lang="en-US" altLang="zh-TW" dirty="0" smtClean="0">
                <a:latin typeface="Calibri" pitchFamily="34" charset="0"/>
                <a:ea typeface="微軟正黑體" pitchFamily="34" charset="-120"/>
              </a:rPr>
              <a:t>Taiwanese Students at Purdue</a:t>
            </a:r>
          </a:p>
          <a:p>
            <a:pPr lvl="1"/>
            <a:endParaRPr lang="en-US" altLang="zh-TW" dirty="0" smtClean="0">
              <a:latin typeface="Calibri" pitchFamily="34" charset="0"/>
              <a:ea typeface="微軟正黑體" pitchFamily="34" charset="-120"/>
            </a:endParaRPr>
          </a:p>
          <a:p>
            <a:pPr lvl="1"/>
            <a:r>
              <a:rPr lang="en-US" altLang="zh-TW" dirty="0" smtClean="0">
                <a:latin typeface="Calibri" pitchFamily="34" charset="0"/>
                <a:ea typeface="微軟正黑體" pitchFamily="34" charset="-120"/>
              </a:rPr>
              <a:t>Graduate and above: </a:t>
            </a:r>
            <a:r>
              <a:rPr lang="en-US" altLang="zh-TW" dirty="0" smtClean="0">
                <a:solidFill>
                  <a:srgbClr val="0000CC"/>
                </a:solidFill>
                <a:latin typeface="Calibri" pitchFamily="34" charset="0"/>
                <a:ea typeface="微軟正黑體" pitchFamily="34" charset="-120"/>
              </a:rPr>
              <a:t>ILTC</a:t>
            </a:r>
          </a:p>
          <a:p>
            <a:pPr lvl="1">
              <a:buFont typeface="Wingdings" pitchFamily="2" charset="2"/>
              <a:buNone/>
            </a:pPr>
            <a:r>
              <a:rPr lang="en-US" altLang="zh-TW" sz="2000" dirty="0" smtClean="0">
                <a:latin typeface="Calibri" pitchFamily="34" charset="0"/>
                <a:ea typeface="微軟正黑體" pitchFamily="34" charset="-120"/>
                <a:hlinkClick r:id="rId3"/>
              </a:rPr>
              <a:t>http://web.ics.purdue.edu/~iltc/</a:t>
            </a:r>
            <a:r>
              <a:rPr lang="en-US" altLang="zh-TW" sz="2000" dirty="0" smtClean="0">
                <a:latin typeface="Calibri" pitchFamily="34" charset="0"/>
                <a:ea typeface="微軟正黑體" pitchFamily="34" charset="-120"/>
              </a:rPr>
              <a:t> ILTC</a:t>
            </a:r>
            <a:r>
              <a:rPr lang="zh-TW" altLang="en-US" sz="2000" dirty="0" smtClean="0">
                <a:latin typeface="Calibri" pitchFamily="34" charset="0"/>
                <a:ea typeface="微軟正黑體" pitchFamily="34" charset="-120"/>
              </a:rPr>
              <a:t>官</a:t>
            </a:r>
            <a:r>
              <a:rPr lang="zh-TW" altLang="en-US" sz="2000" dirty="0">
                <a:latin typeface="Calibri" pitchFamily="34" charset="0"/>
                <a:ea typeface="微軟正黑體" pitchFamily="34" charset="-120"/>
              </a:rPr>
              <a:t>網</a:t>
            </a:r>
            <a:endParaRPr lang="en-US" altLang="zh-TW" sz="2000" dirty="0">
              <a:latin typeface="Calibri" pitchFamily="34" charset="0"/>
              <a:ea typeface="微軟正黑體" pitchFamily="34" charset="-120"/>
            </a:endParaRPr>
          </a:p>
          <a:p>
            <a:pPr lvl="1">
              <a:buNone/>
            </a:pPr>
            <a:r>
              <a:rPr lang="en-US" altLang="zh-TW" sz="2000" dirty="0" smtClean="0">
                <a:latin typeface="Calibri" pitchFamily="34" charset="0"/>
                <a:ea typeface="微軟正黑體" pitchFamily="34" charset="-120"/>
                <a:hlinkClick r:id="rId4"/>
              </a:rPr>
              <a:t>http</a:t>
            </a:r>
            <a:r>
              <a:rPr lang="en-US" altLang="zh-TW" sz="2000" dirty="0">
                <a:latin typeface="Calibri" pitchFamily="34" charset="0"/>
                <a:ea typeface="微軟正黑體" pitchFamily="34" charset="-120"/>
                <a:hlinkClick r:id="rId4"/>
              </a:rPr>
              <a:t>://www.facebook.com/groups/125772083857</a:t>
            </a:r>
            <a:r>
              <a:rPr lang="en-US" altLang="zh-TW" sz="2000" dirty="0" smtClean="0">
                <a:latin typeface="Calibri" pitchFamily="34" charset="0"/>
                <a:ea typeface="微軟正黑體" pitchFamily="34" charset="-120"/>
                <a:hlinkClick r:id="rId4"/>
              </a:rPr>
              <a:t>/</a:t>
            </a:r>
            <a:r>
              <a:rPr lang="en-US" altLang="zh-TW" sz="2000" dirty="0" smtClean="0">
                <a:latin typeface="Calibri" pitchFamily="34" charset="0"/>
                <a:ea typeface="微軟正黑體" pitchFamily="34" charset="-120"/>
              </a:rPr>
              <a:t> ILTC</a:t>
            </a:r>
            <a:r>
              <a:rPr lang="zh-TW" altLang="en-US" sz="2000" dirty="0" smtClean="0">
                <a:latin typeface="Calibri" pitchFamily="34" charset="0"/>
                <a:ea typeface="微軟正黑體" pitchFamily="34" charset="-120"/>
              </a:rPr>
              <a:t> </a:t>
            </a:r>
            <a:r>
              <a:rPr lang="en-US" altLang="zh-TW" sz="2000" dirty="0" smtClean="0">
                <a:latin typeface="Calibri" pitchFamily="34" charset="0"/>
                <a:ea typeface="微軟正黑體" pitchFamily="34" charset="-120"/>
              </a:rPr>
              <a:t>@ Facebook</a:t>
            </a:r>
          </a:p>
          <a:p>
            <a:pPr marL="344487" lvl="1" indent="0">
              <a:buNone/>
            </a:pPr>
            <a:r>
              <a:rPr lang="en-US" altLang="zh-TW" sz="2000" dirty="0" smtClean="0">
                <a:latin typeface="Calibri" pitchFamily="34" charset="0"/>
                <a:ea typeface="微軟正黑體" pitchFamily="34" charset="-120"/>
                <a:hlinkClick r:id="rId5"/>
              </a:rPr>
              <a:t>https</a:t>
            </a:r>
            <a:r>
              <a:rPr lang="en-US" altLang="zh-TW" sz="2000" dirty="0">
                <a:latin typeface="Calibri" pitchFamily="34" charset="0"/>
                <a:ea typeface="微軟正黑體" pitchFamily="34" charset="-120"/>
                <a:hlinkClick r:id="rId5"/>
              </a:rPr>
              <a:t>://</a:t>
            </a:r>
            <a:r>
              <a:rPr lang="en-US" altLang="zh-TW" sz="2000" dirty="0" smtClean="0">
                <a:latin typeface="Calibri" pitchFamily="34" charset="0"/>
                <a:ea typeface="微軟正黑體" pitchFamily="34" charset="-120"/>
                <a:hlinkClick r:id="rId5"/>
              </a:rPr>
              <a:t>www.facebook.com/groups/503315246397934/</a:t>
            </a:r>
            <a:r>
              <a:rPr lang="en-US" altLang="zh-TW" sz="2000" dirty="0" smtClean="0">
                <a:latin typeface="Calibri" pitchFamily="34" charset="0"/>
                <a:ea typeface="微軟正黑體" pitchFamily="34" charset="-120"/>
              </a:rPr>
              <a:t> 2013 </a:t>
            </a:r>
            <a:r>
              <a:rPr lang="zh-TW" altLang="en-US" sz="2000" dirty="0" smtClean="0">
                <a:latin typeface="Calibri" pitchFamily="34" charset="0"/>
                <a:ea typeface="微軟正黑體" pitchFamily="34" charset="-120"/>
              </a:rPr>
              <a:t>新生</a:t>
            </a:r>
            <a:endParaRPr lang="en-US" altLang="zh-TW" sz="2000" dirty="0">
              <a:latin typeface="Calibri" pitchFamily="34" charset="0"/>
              <a:ea typeface="微軟正黑體" pitchFamily="34" charset="-120"/>
            </a:endParaRPr>
          </a:p>
          <a:p>
            <a:pPr lvl="1"/>
            <a:r>
              <a:rPr lang="en-US" altLang="zh-TW" dirty="0" smtClean="0">
                <a:latin typeface="Calibri" pitchFamily="34" charset="0"/>
                <a:ea typeface="微軟正黑體" pitchFamily="34" charset="-120"/>
              </a:rPr>
              <a:t>Undergraduate:  TSA</a:t>
            </a:r>
          </a:p>
          <a:p>
            <a:pPr lvl="1">
              <a:buNone/>
            </a:pPr>
            <a:r>
              <a:rPr lang="en-US" sz="2000" dirty="0">
                <a:latin typeface="Calibri" pitchFamily="34" charset="0"/>
                <a:ea typeface="微軟正黑體" pitchFamily="34" charset="-120"/>
                <a:hlinkClick r:id="rId6"/>
              </a:rPr>
              <a:t>http://</a:t>
            </a:r>
            <a:r>
              <a:rPr lang="en-US" sz="2000" dirty="0" smtClean="0">
                <a:latin typeface="Calibri" pitchFamily="34" charset="0"/>
                <a:ea typeface="微軟正黑體" pitchFamily="34" charset="-120"/>
                <a:hlinkClick r:id="rId6"/>
              </a:rPr>
              <a:t>www.getinvolved.purdue.edu/organization/tsa</a:t>
            </a:r>
            <a:endParaRPr lang="en-US" sz="2000" dirty="0" smtClean="0">
              <a:latin typeface="Calibri" pitchFamily="34" charset="0"/>
              <a:ea typeface="微軟正黑體" pitchFamily="34" charset="-120"/>
            </a:endParaRPr>
          </a:p>
          <a:p>
            <a:pPr lvl="1">
              <a:buNone/>
            </a:pPr>
            <a:r>
              <a:rPr lang="en-US" sz="2000" dirty="0" smtClean="0">
                <a:latin typeface="Calibri" pitchFamily="34" charset="0"/>
                <a:ea typeface="微軟正黑體" pitchFamily="34" charset="-120"/>
                <a:hlinkClick r:id="rId7"/>
              </a:rPr>
              <a:t>https</a:t>
            </a:r>
            <a:r>
              <a:rPr lang="en-US" sz="2000" dirty="0">
                <a:latin typeface="Calibri" pitchFamily="34" charset="0"/>
                <a:ea typeface="微軟正黑體" pitchFamily="34" charset="-120"/>
                <a:hlinkClick r:id="rId7"/>
              </a:rPr>
              <a:t>://www.facebook.com/PurdueTaiwaneseStudentAssociation</a:t>
            </a:r>
            <a:endParaRPr lang="en-US" altLang="zh-TW" sz="2000" dirty="0" smtClean="0">
              <a:solidFill>
                <a:srgbClr val="FF0000"/>
              </a:solidFill>
              <a:latin typeface="Calibri" pitchFamily="34" charset="0"/>
              <a:ea typeface="微軟正黑體" pitchFamily="34" charset="-120"/>
            </a:endParaRPr>
          </a:p>
        </p:txBody>
      </p:sp>
      <p:sp>
        <p:nvSpPr>
          <p:cNvPr id="17411" name="Slide Number Placeholder 4"/>
          <p:cNvSpPr>
            <a:spLocks noGrp="1"/>
          </p:cNvSpPr>
          <p:nvPr>
            <p:ph type="sldNum" sz="quarter" idx="12"/>
          </p:nvPr>
        </p:nvSpPr>
        <p:spPr>
          <a:noFill/>
        </p:spPr>
        <p:txBody>
          <a:bodyPr/>
          <a:lstStyle/>
          <a:p>
            <a:fld id="{8F2C0B67-92C6-4F28-8110-CD80AD21EAA1}" type="slidenum">
              <a:rPr lang="en-US" altLang="zh-TW" smtClean="0">
                <a:ea typeface="新細明體" charset="-120"/>
              </a:rPr>
              <a:pPr/>
              <a:t>3</a:t>
            </a:fld>
            <a:endParaRPr lang="en-US" altLang="zh-TW"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ed\Desktop\新增資料夾 (2)\全螢幕擷取 2012516 上午 072448.bmp.jpg"/>
          <p:cNvPicPr>
            <a:picLocks noChangeAspect="1" noChangeArrowheads="1"/>
          </p:cNvPicPr>
          <p:nvPr/>
        </p:nvPicPr>
        <p:blipFill>
          <a:blip r:embed="rId2" cstate="print"/>
          <a:srcRect/>
          <a:stretch>
            <a:fillRect/>
          </a:stretch>
        </p:blipFill>
        <p:spPr bwMode="auto">
          <a:xfrm>
            <a:off x="323528" y="116632"/>
            <a:ext cx="8640960" cy="6178674"/>
          </a:xfrm>
          <a:prstGeom prst="rect">
            <a:avLst/>
          </a:prstGeom>
          <a:noFill/>
        </p:spPr>
      </p:pic>
    </p:spTree>
    <p:extLst>
      <p:ext uri="{BB962C8B-B14F-4D97-AF65-F5344CB8AC3E}">
        <p14:creationId xmlns:p14="http://schemas.microsoft.com/office/powerpoint/2010/main" val="34861957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red\Desktop\新增資料夾 (2)\全螢幕擷取 2012516 上午 072454.bmp.jpg"/>
          <p:cNvPicPr>
            <a:picLocks noChangeAspect="1" noChangeArrowheads="1"/>
          </p:cNvPicPr>
          <p:nvPr/>
        </p:nvPicPr>
        <p:blipFill>
          <a:blip r:embed="rId2" cstate="print"/>
          <a:srcRect/>
          <a:stretch>
            <a:fillRect/>
          </a:stretch>
        </p:blipFill>
        <p:spPr bwMode="auto">
          <a:xfrm>
            <a:off x="382261" y="116632"/>
            <a:ext cx="8496944" cy="6125716"/>
          </a:xfrm>
          <a:prstGeom prst="rect">
            <a:avLst/>
          </a:prstGeom>
          <a:noFill/>
        </p:spPr>
      </p:pic>
    </p:spTree>
    <p:extLst>
      <p:ext uri="{BB962C8B-B14F-4D97-AF65-F5344CB8AC3E}">
        <p14:creationId xmlns:p14="http://schemas.microsoft.com/office/powerpoint/2010/main" val="41117172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red\Desktop\新增資料夾 (2)\全螢幕擷取 2012516 上午 072524.bmp.jpg"/>
          <p:cNvPicPr>
            <a:picLocks noChangeAspect="1" noChangeArrowheads="1"/>
          </p:cNvPicPr>
          <p:nvPr/>
        </p:nvPicPr>
        <p:blipFill>
          <a:blip r:embed="rId2" cstate="print"/>
          <a:srcRect/>
          <a:stretch>
            <a:fillRect/>
          </a:stretch>
        </p:blipFill>
        <p:spPr bwMode="auto">
          <a:xfrm>
            <a:off x="827584" y="404664"/>
            <a:ext cx="6912768" cy="6038850"/>
          </a:xfrm>
          <a:prstGeom prst="rect">
            <a:avLst/>
          </a:prstGeom>
          <a:noFill/>
        </p:spPr>
      </p:pic>
    </p:spTree>
    <p:extLst>
      <p:ext uri="{BB962C8B-B14F-4D97-AF65-F5344CB8AC3E}">
        <p14:creationId xmlns:p14="http://schemas.microsoft.com/office/powerpoint/2010/main" val="216407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red\Desktop\新增資料夾 (2)\全螢幕擷取 2012516 上午 072545.bmp.jpg"/>
          <p:cNvPicPr>
            <a:picLocks noChangeAspect="1" noChangeArrowheads="1"/>
          </p:cNvPicPr>
          <p:nvPr/>
        </p:nvPicPr>
        <p:blipFill>
          <a:blip r:embed="rId2" cstate="print"/>
          <a:srcRect/>
          <a:stretch>
            <a:fillRect/>
          </a:stretch>
        </p:blipFill>
        <p:spPr bwMode="auto">
          <a:xfrm>
            <a:off x="139302" y="231061"/>
            <a:ext cx="8897194" cy="5374777"/>
          </a:xfrm>
          <a:prstGeom prst="rect">
            <a:avLst/>
          </a:prstGeom>
          <a:noFill/>
        </p:spPr>
      </p:pic>
    </p:spTree>
    <p:extLst>
      <p:ext uri="{BB962C8B-B14F-4D97-AF65-F5344CB8AC3E}">
        <p14:creationId xmlns:p14="http://schemas.microsoft.com/office/powerpoint/2010/main" val="11835553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4294967295"/>
          </p:nvPr>
        </p:nvSpPr>
        <p:spPr>
          <a:xfrm>
            <a:off x="381000" y="980728"/>
            <a:ext cx="7575376" cy="5267672"/>
          </a:xfrm>
        </p:spPr>
        <p:txBody>
          <a:bodyPr>
            <a:normAutofit lnSpcReduction="10000"/>
          </a:bodyPr>
          <a:lstStyle/>
          <a:p>
            <a:pPr marL="0" indent="0">
              <a:buNone/>
            </a:pPr>
            <a:r>
              <a:rPr lang="en-US" altLang="zh-TW" sz="4000" b="1" dirty="0">
                <a:solidFill>
                  <a:srgbClr val="FF0000"/>
                </a:solidFill>
                <a:latin typeface="Calibri" pitchFamily="34" charset="0"/>
                <a:ea typeface="BiauKai"/>
                <a:cs typeface="Calibri"/>
              </a:rPr>
              <a:t>Class Schedule</a:t>
            </a:r>
            <a:endParaRPr lang="en-US" altLang="zh-TW" sz="4000" b="1" dirty="0">
              <a:solidFill>
                <a:srgbClr val="FF0000"/>
              </a:solidFill>
              <a:latin typeface="Calibri" pitchFamily="34" charset="0"/>
              <a:ea typeface="BiauKai"/>
              <a:cs typeface="Calibri"/>
              <a:hlinkClick r:id="rId3"/>
            </a:endParaRPr>
          </a:p>
          <a:p>
            <a:pPr marL="0" indent="0">
              <a:buNone/>
            </a:pPr>
            <a:r>
              <a:rPr lang="en-US" altLang="zh-TW" sz="2200" dirty="0">
                <a:latin typeface="Calibri" pitchFamily="34" charset="0"/>
                <a:ea typeface="BiauKai"/>
                <a:cs typeface="Calibri"/>
                <a:hlinkClick r:id="rId3"/>
              </a:rPr>
              <a:t>https://esa-oas-prod.itap.purdue.edu:9011/prod/bwckctlg.p_disp_dyn_ctlg</a:t>
            </a:r>
            <a:endParaRPr lang="en-US" altLang="zh-TW" sz="2200" dirty="0">
              <a:latin typeface="Calibri" pitchFamily="34" charset="0"/>
              <a:ea typeface="BiauKai"/>
              <a:cs typeface="Calibri"/>
            </a:endParaRPr>
          </a:p>
          <a:p>
            <a:pPr marL="0" indent="0">
              <a:buNone/>
            </a:pPr>
            <a:endParaRPr lang="en-US" altLang="zh-TW" sz="1700" b="1" u="sng" dirty="0" smtClean="0">
              <a:latin typeface="Calibri" pitchFamily="34" charset="0"/>
              <a:ea typeface="BiauKai"/>
              <a:cs typeface="Calibri"/>
            </a:endParaRPr>
          </a:p>
          <a:p>
            <a:pPr>
              <a:buFont typeface="Wingdings" pitchFamily="2" charset="2"/>
              <a:buNone/>
            </a:pPr>
            <a:r>
              <a:rPr lang="en-US" altLang="zh-TW" sz="4000" b="1" dirty="0" smtClean="0">
                <a:solidFill>
                  <a:srgbClr val="FF0000"/>
                </a:solidFill>
                <a:latin typeface="Calibri" pitchFamily="34" charset="0"/>
                <a:ea typeface="BiauKai"/>
                <a:cs typeface="Calibri"/>
              </a:rPr>
              <a:t>Textbook</a:t>
            </a:r>
            <a:r>
              <a:rPr lang="en-US" altLang="zh-TW" sz="3200" b="1" dirty="0" smtClean="0">
                <a:solidFill>
                  <a:srgbClr val="FF0000"/>
                </a:solidFill>
                <a:latin typeface="Calibri" pitchFamily="34" charset="0"/>
                <a:ea typeface="BiauKai"/>
                <a:cs typeface="Calibri"/>
              </a:rPr>
              <a:t> </a:t>
            </a:r>
          </a:p>
          <a:p>
            <a:pPr>
              <a:buFont typeface="Wingdings" pitchFamily="2" charset="2"/>
              <a:buNone/>
            </a:pPr>
            <a:r>
              <a:rPr lang="zh-TW" altLang="en-US" sz="2800" b="1" dirty="0" smtClean="0">
                <a:latin typeface="Calibri" pitchFamily="34" charset="0"/>
                <a:ea typeface="BiauKai"/>
                <a:cs typeface="Calibri"/>
              </a:rPr>
              <a:t> </a:t>
            </a:r>
            <a:r>
              <a:rPr lang="en-US" altLang="zh-TW" sz="2800" b="1" dirty="0" smtClean="0">
                <a:latin typeface="Calibri" pitchFamily="34" charset="0"/>
                <a:ea typeface="BiauKai"/>
                <a:cs typeface="Calibri"/>
              </a:rPr>
              <a:t>(</a:t>
            </a:r>
            <a:r>
              <a:rPr lang="zh-TW" altLang="en-US" sz="2800" b="1" dirty="0">
                <a:latin typeface="Calibri" pitchFamily="34" charset="0"/>
                <a:ea typeface="BiauKai"/>
                <a:cs typeface="Calibri"/>
              </a:rPr>
              <a:t>可以</a:t>
            </a:r>
            <a:r>
              <a:rPr lang="zh-TW" altLang="en-US" sz="2800" b="1" dirty="0" smtClean="0">
                <a:latin typeface="Calibri" pitchFamily="34" charset="0"/>
                <a:ea typeface="BiauKai"/>
                <a:cs typeface="Calibri"/>
              </a:rPr>
              <a:t>在台灣先買，因為價差很大</a:t>
            </a:r>
            <a:r>
              <a:rPr lang="en-US" altLang="zh-TW" sz="2800" b="1" dirty="0" smtClean="0">
                <a:latin typeface="Calibri" pitchFamily="34" charset="0"/>
                <a:ea typeface="BiauKai"/>
                <a:cs typeface="Calibri"/>
              </a:rPr>
              <a:t>)</a:t>
            </a:r>
          </a:p>
          <a:p>
            <a:r>
              <a:rPr lang="en-US" altLang="zh-TW" sz="2200" dirty="0" smtClean="0">
                <a:latin typeface="Calibri" pitchFamily="34" charset="0"/>
                <a:ea typeface="BiauKai"/>
                <a:cs typeface="Calibri"/>
              </a:rPr>
              <a:t>Find it: </a:t>
            </a:r>
            <a:r>
              <a:rPr lang="en-US" altLang="zh-TW" sz="2200" dirty="0" smtClean="0">
                <a:latin typeface="Calibri" pitchFamily="34" charset="0"/>
                <a:ea typeface="BiauKai"/>
                <a:cs typeface="Calibri"/>
                <a:hlinkClick r:id="rId4"/>
              </a:rPr>
              <a:t>http://www.efollett.com/</a:t>
            </a:r>
            <a:endParaRPr lang="en-US" altLang="zh-TW" sz="2200" dirty="0" smtClean="0">
              <a:latin typeface="Calibri" pitchFamily="34" charset="0"/>
              <a:ea typeface="BiauKai"/>
              <a:cs typeface="Calibri"/>
            </a:endParaRPr>
          </a:p>
          <a:p>
            <a:pPr>
              <a:buFont typeface="Wingdings" pitchFamily="2" charset="2"/>
              <a:buNone/>
            </a:pPr>
            <a:r>
              <a:rPr lang="en-US" altLang="zh-TW" sz="2200" dirty="0" smtClean="0">
                <a:latin typeface="Calibri" pitchFamily="34" charset="0"/>
                <a:ea typeface="BiauKai"/>
                <a:cs typeface="Calibri"/>
              </a:rPr>
              <a:t>              </a:t>
            </a:r>
            <a:r>
              <a:rPr lang="zh-TW" altLang="en-US" sz="2200" dirty="0" smtClean="0">
                <a:latin typeface="Calibri" pitchFamily="34" charset="0"/>
                <a:ea typeface="BiauKai"/>
                <a:cs typeface="Calibri"/>
              </a:rPr>
              <a:t>   </a:t>
            </a:r>
            <a:r>
              <a:rPr lang="en-US" altLang="zh-TW" sz="2200" dirty="0" smtClean="0">
                <a:latin typeface="Calibri" pitchFamily="34" charset="0"/>
                <a:ea typeface="BiauKai"/>
                <a:cs typeface="Calibri"/>
              </a:rPr>
              <a:t>  </a:t>
            </a:r>
            <a:r>
              <a:rPr lang="en-US" altLang="zh-TW" sz="2200" dirty="0" smtClean="0">
                <a:latin typeface="Calibri" pitchFamily="34" charset="0"/>
                <a:ea typeface="BiauKai"/>
                <a:cs typeface="Calibri"/>
                <a:hlinkClick r:id="rId5"/>
              </a:rPr>
              <a:t>http://www.purdueu.com/</a:t>
            </a:r>
            <a:endParaRPr lang="en-US" altLang="zh-TW" sz="2200" dirty="0" smtClean="0">
              <a:latin typeface="Calibri" pitchFamily="34" charset="0"/>
              <a:ea typeface="BiauKai"/>
              <a:cs typeface="Calibri"/>
            </a:endParaRPr>
          </a:p>
          <a:p>
            <a:r>
              <a:rPr lang="en-US" altLang="zh-TW" sz="2200" dirty="0" smtClean="0">
                <a:latin typeface="Calibri" pitchFamily="34" charset="0"/>
                <a:ea typeface="BiauKai"/>
                <a:cs typeface="Calibri"/>
              </a:rPr>
              <a:t>Find ISBN: </a:t>
            </a:r>
            <a:r>
              <a:rPr lang="en-US" altLang="zh-TW" sz="2200" dirty="0" smtClean="0">
                <a:latin typeface="Calibri" pitchFamily="34" charset="0"/>
                <a:ea typeface="BiauKai"/>
                <a:cs typeface="Calibri"/>
                <a:hlinkClick r:id="rId6"/>
              </a:rPr>
              <a:t>http://www.amazon.com/</a:t>
            </a:r>
            <a:endParaRPr lang="en-US" altLang="zh-TW" sz="2200" dirty="0" smtClean="0">
              <a:latin typeface="Calibri" pitchFamily="34" charset="0"/>
              <a:ea typeface="BiauKai"/>
              <a:cs typeface="Calibri"/>
            </a:endParaRPr>
          </a:p>
          <a:p>
            <a:r>
              <a:rPr lang="en-US" altLang="zh-TW" sz="2200" dirty="0" err="1" smtClean="0">
                <a:latin typeface="Calibri" pitchFamily="34" charset="0"/>
                <a:ea typeface="BiauKai"/>
                <a:cs typeface="Calibri"/>
              </a:rPr>
              <a:t>AddALL</a:t>
            </a:r>
            <a:r>
              <a:rPr lang="en-US" altLang="zh-TW" sz="2200" dirty="0" smtClean="0">
                <a:latin typeface="Calibri" pitchFamily="34" charset="0"/>
                <a:ea typeface="BiauKai"/>
                <a:cs typeface="Calibri"/>
              </a:rPr>
              <a:t>: </a:t>
            </a:r>
            <a:r>
              <a:rPr lang="en-US" altLang="zh-TW" sz="2200" dirty="0" smtClean="0">
                <a:latin typeface="Calibri" pitchFamily="34" charset="0"/>
                <a:ea typeface="BiauKai"/>
                <a:cs typeface="Calibri"/>
                <a:hlinkClick r:id="rId7"/>
              </a:rPr>
              <a:t>http://www.addall.com/</a:t>
            </a:r>
            <a:endParaRPr lang="en-US" altLang="zh-TW" sz="2200" dirty="0" smtClean="0">
              <a:latin typeface="Calibri" pitchFamily="34" charset="0"/>
              <a:ea typeface="BiauKai"/>
              <a:cs typeface="Calibri"/>
            </a:endParaRPr>
          </a:p>
          <a:p>
            <a:r>
              <a:rPr lang="en-US" altLang="zh-TW" sz="2200" dirty="0" smtClean="0">
                <a:latin typeface="Calibri" pitchFamily="34" charset="0"/>
                <a:ea typeface="BiauKai"/>
                <a:cs typeface="Calibri"/>
              </a:rPr>
              <a:t>Compare price: </a:t>
            </a:r>
            <a:r>
              <a:rPr lang="en-US" altLang="zh-TW" sz="2200" dirty="0" smtClean="0">
                <a:latin typeface="Calibri" pitchFamily="34" charset="0"/>
                <a:ea typeface="BiauKai"/>
                <a:cs typeface="Calibri"/>
                <a:hlinkClick r:id="rId8"/>
              </a:rPr>
              <a:t>http://www.mysimon.com/</a:t>
            </a:r>
            <a:endParaRPr lang="en-US" altLang="zh-TW" sz="2200" dirty="0" smtClean="0">
              <a:latin typeface="Calibri" pitchFamily="34" charset="0"/>
              <a:ea typeface="BiauKai"/>
              <a:cs typeface="Calibri"/>
            </a:endParaRPr>
          </a:p>
          <a:p>
            <a:r>
              <a:rPr lang="zh-TW" altLang="en-US" sz="2200" dirty="0">
                <a:latin typeface="Calibri" pitchFamily="34" charset="0"/>
                <a:ea typeface="BiauKai"/>
                <a:cs typeface="Calibri"/>
              </a:rPr>
              <a:t>巨擘</a:t>
            </a:r>
            <a:r>
              <a:rPr lang="en-US" altLang="zh-TW" sz="2200" dirty="0" smtClean="0">
                <a:latin typeface="Calibri" pitchFamily="34" charset="0"/>
                <a:ea typeface="BiauKai"/>
                <a:cs typeface="Calibri"/>
              </a:rPr>
              <a:t>:</a:t>
            </a:r>
            <a:r>
              <a:rPr lang="zh-TW" altLang="en-US" sz="2200" dirty="0" smtClean="0">
                <a:latin typeface="Calibri" pitchFamily="34" charset="0"/>
                <a:ea typeface="BiauKai"/>
                <a:cs typeface="Calibri"/>
              </a:rPr>
              <a:t> </a:t>
            </a:r>
            <a:r>
              <a:rPr lang="en-US" altLang="zh-TW" sz="2200" dirty="0">
                <a:latin typeface="Calibri" pitchFamily="34" charset="0"/>
                <a:ea typeface="BiauKai"/>
                <a:cs typeface="Calibri"/>
                <a:hlinkClick r:id="rId9"/>
              </a:rPr>
              <a:t>http://apexbook.tw</a:t>
            </a:r>
            <a:r>
              <a:rPr lang="en-US" altLang="zh-TW" sz="2200" dirty="0" smtClean="0">
                <a:latin typeface="Calibri" pitchFamily="34" charset="0"/>
                <a:ea typeface="BiauKai"/>
                <a:cs typeface="Calibri"/>
                <a:hlinkClick r:id="rId9"/>
              </a:rPr>
              <a:t>/</a:t>
            </a:r>
            <a:r>
              <a:rPr lang="zh-TW" altLang="en-US" sz="2200" dirty="0" smtClean="0">
                <a:latin typeface="Calibri" pitchFamily="34" charset="0"/>
                <a:ea typeface="BiauKai"/>
                <a:cs typeface="Calibri"/>
              </a:rPr>
              <a:t> </a:t>
            </a:r>
            <a:r>
              <a:rPr lang="en-US" altLang="zh-TW" sz="2200" dirty="0">
                <a:latin typeface="Calibri" pitchFamily="34" charset="0"/>
                <a:ea typeface="BiauKai"/>
                <a:cs typeface="Calibri"/>
              </a:rPr>
              <a:t>(</a:t>
            </a:r>
            <a:r>
              <a:rPr lang="zh-TW" altLang="en-US" sz="2200" b="1" dirty="0" smtClean="0">
                <a:latin typeface="Calibri" pitchFamily="34" charset="0"/>
                <a:ea typeface="BiauKai"/>
                <a:cs typeface="Calibri"/>
              </a:rPr>
              <a:t>可以多</a:t>
            </a:r>
            <a:r>
              <a:rPr lang="zh-TW" altLang="en-US" sz="2200" b="1" dirty="0">
                <a:latin typeface="Calibri" pitchFamily="34" charset="0"/>
                <a:ea typeface="BiauKai"/>
                <a:cs typeface="Calibri"/>
              </a:rPr>
              <a:t>人一起團購分擔</a:t>
            </a:r>
            <a:r>
              <a:rPr lang="zh-TW" altLang="en-US" sz="2200" b="1" dirty="0" smtClean="0">
                <a:latin typeface="Calibri" pitchFamily="34" charset="0"/>
                <a:ea typeface="BiauKai"/>
                <a:cs typeface="Calibri"/>
              </a:rPr>
              <a:t>運費</a:t>
            </a:r>
            <a:r>
              <a:rPr lang="en-US" altLang="zh-TW" sz="2200" dirty="0">
                <a:latin typeface="Calibri" pitchFamily="34" charset="0"/>
                <a:ea typeface="BiauKai"/>
                <a:cs typeface="Calibri"/>
              </a:rPr>
              <a:t>)</a:t>
            </a:r>
            <a:endParaRPr lang="en-US" altLang="zh-TW" sz="2200" dirty="0" smtClean="0">
              <a:latin typeface="Calibri" pitchFamily="34" charset="0"/>
              <a:ea typeface="BiauKai"/>
              <a:cs typeface="Calibri"/>
            </a:endParaRPr>
          </a:p>
          <a:p>
            <a:pPr marL="0" indent="0">
              <a:buNone/>
            </a:pPr>
            <a:endParaRPr lang="en-US" altLang="zh-TW" dirty="0" smtClean="0">
              <a:latin typeface="Calibri"/>
              <a:ea typeface="BiauKai"/>
              <a:cs typeface="Calibri"/>
            </a:endParaRPr>
          </a:p>
        </p:txBody>
      </p:sp>
      <p:sp>
        <p:nvSpPr>
          <p:cNvPr id="79876"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9D5542E4-EEF8-4EE5-AC6E-D5639244D551}" type="slidenum">
              <a:rPr kumimoji="0" lang="en-US" altLang="zh-TW" sz="1000"/>
              <a:pPr algn="r"/>
              <a:t>34</a:t>
            </a:fld>
            <a:endParaRPr kumimoji="0" lang="en-US" altLang="zh-TW" sz="1000"/>
          </a:p>
        </p:txBody>
      </p:sp>
    </p:spTree>
    <p:extLst>
      <p:ext uri="{BB962C8B-B14F-4D97-AF65-F5344CB8AC3E}">
        <p14:creationId xmlns:p14="http://schemas.microsoft.com/office/powerpoint/2010/main" val="32341865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zh-TW" sz="4000" dirty="0" smtClean="0">
                <a:latin typeface="Calibri"/>
                <a:cs typeface="Calibri"/>
              </a:rPr>
              <a:t>Outline</a:t>
            </a:r>
          </a:p>
        </p:txBody>
      </p:sp>
      <p:sp>
        <p:nvSpPr>
          <p:cNvPr id="16386" name="Rectangle 3"/>
          <p:cNvSpPr>
            <a:spLocks noGrp="1" noChangeArrowheads="1"/>
          </p:cNvSpPr>
          <p:nvPr>
            <p:ph type="body" idx="1"/>
          </p:nvPr>
        </p:nvSpPr>
        <p:spPr/>
        <p:txBody>
          <a:bodyPr/>
          <a:lstStyle/>
          <a:p>
            <a:r>
              <a:rPr lang="zh-TW" altLang="en-US" dirty="0" smtClean="0">
                <a:latin typeface=""/>
                <a:ea typeface="標楷體" pitchFamily="65" charset="-120"/>
                <a:cs typeface=""/>
              </a:rPr>
              <a:t>簡介、行前準備 </a:t>
            </a:r>
            <a:r>
              <a:rPr lang="en-US" altLang="zh-TW" dirty="0" smtClean="0">
                <a:latin typeface=""/>
                <a:ea typeface="標楷體" pitchFamily="65" charset="-120"/>
                <a:cs typeface=""/>
              </a:rPr>
              <a:t>(Ting)</a:t>
            </a:r>
          </a:p>
          <a:p>
            <a:r>
              <a:rPr lang="zh-TW" altLang="en-US" dirty="0">
                <a:latin typeface=""/>
                <a:ea typeface="標楷體" pitchFamily="65" charset="-120"/>
                <a:cs typeface=""/>
              </a:rPr>
              <a:t>接機、選課</a:t>
            </a:r>
            <a:r>
              <a:rPr lang="zh-TW" altLang="en-US" dirty="0" smtClean="0">
                <a:latin typeface=""/>
                <a:ea typeface="標楷體" pitchFamily="65" charset="-120"/>
                <a:cs typeface=""/>
              </a:rPr>
              <a:t>買書</a:t>
            </a:r>
            <a:r>
              <a:rPr lang="en-US" altLang="zh-TW" dirty="0" smtClean="0">
                <a:latin typeface=""/>
                <a:ea typeface="標楷體" pitchFamily="65" charset="-120"/>
                <a:cs typeface=""/>
              </a:rPr>
              <a:t> (Philip</a:t>
            </a:r>
            <a:r>
              <a:rPr lang="en-US" altLang="zh-TW" b="1" dirty="0" smtClean="0">
                <a:latin typeface=""/>
                <a:ea typeface="標楷體" pitchFamily="65" charset="-120"/>
                <a:cs typeface=""/>
              </a:rPr>
              <a:t>)</a:t>
            </a:r>
            <a:endParaRPr lang="en-US" altLang="zh-TW" dirty="0" smtClean="0">
              <a:latin typeface=""/>
              <a:ea typeface="標楷體" pitchFamily="65" charset="-120"/>
              <a:cs typeface=""/>
            </a:endParaRPr>
          </a:p>
          <a:p>
            <a:r>
              <a:rPr lang="zh-TW" altLang="en-US" b="1" dirty="0" smtClean="0">
                <a:solidFill>
                  <a:srgbClr val="FF0000"/>
                </a:solidFill>
                <a:latin typeface=""/>
                <a:ea typeface="標楷體" pitchFamily="65" charset="-120"/>
                <a:cs typeface=""/>
              </a:rPr>
              <a:t>住宿</a:t>
            </a:r>
            <a:r>
              <a:rPr lang="en-US" altLang="zh-TW" b="1" dirty="0" smtClean="0">
                <a:solidFill>
                  <a:srgbClr val="FF0000"/>
                </a:solidFill>
                <a:latin typeface=""/>
                <a:ea typeface="標楷體" pitchFamily="65" charset="-120"/>
                <a:cs typeface=""/>
              </a:rPr>
              <a:t> (I-Fan)</a:t>
            </a:r>
            <a:endParaRPr lang="en-US" altLang="zh-TW" dirty="0" smtClean="0">
              <a:latin typeface=""/>
              <a:ea typeface="標楷體" pitchFamily="65" charset="-120"/>
              <a:cs typeface=""/>
            </a:endParaRPr>
          </a:p>
          <a:p>
            <a:r>
              <a:rPr lang="zh-TW" altLang="en-US" dirty="0" smtClean="0">
                <a:latin typeface=""/>
                <a:ea typeface="標楷體" pitchFamily="65" charset="-120"/>
                <a:cs typeface=""/>
              </a:rPr>
              <a:t>行李準備</a:t>
            </a:r>
            <a:r>
              <a:rPr lang="en-US" altLang="zh-TW" dirty="0" smtClean="0">
                <a:latin typeface=""/>
                <a:ea typeface="標楷體" pitchFamily="65" charset="-120"/>
                <a:cs typeface=""/>
              </a:rPr>
              <a:t> (I-Fan)</a:t>
            </a:r>
          </a:p>
          <a:p>
            <a:r>
              <a:rPr lang="en-US" altLang="zh-TW" dirty="0" smtClean="0">
                <a:latin typeface=""/>
                <a:ea typeface="標楷體" pitchFamily="65" charset="-120"/>
                <a:cs typeface=""/>
              </a:rPr>
              <a:t>Break</a:t>
            </a:r>
          </a:p>
          <a:p>
            <a:r>
              <a:rPr lang="zh-TW" altLang="en-US" dirty="0" smtClean="0">
                <a:latin typeface=""/>
                <a:ea typeface="標楷體" pitchFamily="65" charset="-120"/>
                <a:cs typeface=""/>
              </a:rPr>
              <a:t>分組討論</a:t>
            </a:r>
            <a:endParaRPr lang="en-US" altLang="zh-TW" dirty="0" smtClean="0">
              <a:latin typeface=""/>
              <a:ea typeface="標楷體" pitchFamily="65" charset="-120"/>
              <a:cs typeface=""/>
            </a:endParaRPr>
          </a:p>
          <a:p>
            <a:endParaRPr lang="en-US" altLang="zh-TW" dirty="0" smtClean="0">
              <a:latin typeface=""/>
              <a:ea typeface="標楷體" pitchFamily="65" charset="-120"/>
              <a:cs typeface=""/>
            </a:endParaRPr>
          </a:p>
        </p:txBody>
      </p:sp>
      <p:sp>
        <p:nvSpPr>
          <p:cNvPr id="16387" name="Slide Number Placeholder 4"/>
          <p:cNvSpPr>
            <a:spLocks noGrp="1"/>
          </p:cNvSpPr>
          <p:nvPr>
            <p:ph type="sldNum" sz="quarter" idx="12"/>
          </p:nvPr>
        </p:nvSpPr>
        <p:spPr>
          <a:noFill/>
        </p:spPr>
        <p:txBody>
          <a:bodyPr/>
          <a:lstStyle/>
          <a:p>
            <a:fld id="{395B59D6-FE66-4802-8E0D-F824020C95FD}" type="slidenum">
              <a:rPr lang="en-US" altLang="zh-TW" smtClean="0">
                <a:ea typeface="新細明體" charset="-120"/>
              </a:rPr>
              <a:pPr/>
              <a:t>35</a:t>
            </a:fld>
            <a:endParaRPr lang="en-US" altLang="zh-TW" smtClean="0">
              <a:ea typeface="新細明體" charset="-120"/>
            </a:endParaRPr>
          </a:p>
        </p:txBody>
      </p:sp>
    </p:spTree>
    <p:extLst>
      <p:ext uri="{BB962C8B-B14F-4D97-AF65-F5344CB8AC3E}">
        <p14:creationId xmlns:p14="http://schemas.microsoft.com/office/powerpoint/2010/main" val="21111536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TW" sz="4000" dirty="0">
                <a:latin typeface="Calibri"/>
                <a:cs typeface="Calibri"/>
              </a:rPr>
              <a:t>On campus vs. Off campus</a:t>
            </a:r>
            <a:endParaRPr lang="en-US" sz="4000" dirty="0">
              <a:latin typeface="Calibri"/>
              <a:cs typeface="Calibri"/>
            </a:endParaRPr>
          </a:p>
        </p:txBody>
      </p:sp>
      <p:sp>
        <p:nvSpPr>
          <p:cNvPr id="2" name="Slide Number Placeholder 1"/>
          <p:cNvSpPr>
            <a:spLocks noGrp="1"/>
          </p:cNvSpPr>
          <p:nvPr>
            <p:ph type="sldNum" sz="quarter" idx="12"/>
          </p:nvPr>
        </p:nvSpPr>
        <p:spPr/>
        <p:txBody>
          <a:bodyPr/>
          <a:lstStyle/>
          <a:p>
            <a:pPr>
              <a:defRPr/>
            </a:pPr>
            <a:fld id="{2BD5D598-68CD-497B-ACCE-EBB666416B31}" type="slidenum">
              <a:rPr lang="en-US" altLang="zh-TW" smtClean="0"/>
              <a:pPr>
                <a:defRPr/>
              </a:pPr>
              <a:t>36</a:t>
            </a:fld>
            <a:endParaRPr lang="en-US" altLang="zh-TW"/>
          </a:p>
        </p:txBody>
      </p:sp>
      <p:graphicFrame>
        <p:nvGraphicFramePr>
          <p:cNvPr id="9" name="表格 4"/>
          <p:cNvGraphicFramePr>
            <a:graphicFrameLocks noGrp="1"/>
          </p:cNvGraphicFramePr>
          <p:nvPr>
            <p:extLst>
              <p:ext uri="{D42A27DB-BD31-4B8C-83A1-F6EECF244321}">
                <p14:modId xmlns:p14="http://schemas.microsoft.com/office/powerpoint/2010/main" val="3763608344"/>
              </p:ext>
            </p:extLst>
          </p:nvPr>
        </p:nvGraphicFramePr>
        <p:xfrm>
          <a:off x="571500" y="1622909"/>
          <a:ext cx="6592787" cy="4304332"/>
        </p:xfrm>
        <a:graphic>
          <a:graphicData uri="http://schemas.openxmlformats.org/drawingml/2006/table">
            <a:tbl>
              <a:tblPr firstRow="1" bandRow="1">
                <a:tableStyleId>{10A1B5D5-9B99-4C35-A422-299274C87663}</a:tableStyleId>
              </a:tblPr>
              <a:tblGrid>
                <a:gridCol w="1170067"/>
                <a:gridCol w="2758425"/>
                <a:gridCol w="2664295"/>
              </a:tblGrid>
              <a:tr h="544715">
                <a:tc>
                  <a:txBody>
                    <a:bodyPr/>
                    <a:lstStyle/>
                    <a:p>
                      <a:endParaRPr lang="zh-TW" altLang="en-US" sz="2400" dirty="0"/>
                    </a:p>
                  </a:txBody>
                  <a:tcPr/>
                </a:tc>
                <a:tc>
                  <a:txBody>
                    <a:bodyPr/>
                    <a:lstStyle/>
                    <a:p>
                      <a:r>
                        <a:rPr lang="en-US" altLang="zh-TW" sz="2400" dirty="0" smtClean="0"/>
                        <a:t>On Campus</a:t>
                      </a:r>
                      <a:endParaRPr lang="zh-TW" altLang="en-US" sz="2400" dirty="0"/>
                    </a:p>
                  </a:txBody>
                  <a:tcPr/>
                </a:tc>
                <a:tc>
                  <a:txBody>
                    <a:bodyPr/>
                    <a:lstStyle/>
                    <a:p>
                      <a:r>
                        <a:rPr lang="en-US" altLang="zh-TW" sz="2400" dirty="0" smtClean="0"/>
                        <a:t>Off Campus</a:t>
                      </a:r>
                      <a:endParaRPr lang="zh-TW" altLang="en-US" sz="2400" dirty="0"/>
                    </a:p>
                  </a:txBody>
                  <a:tcPr/>
                </a:tc>
              </a:tr>
              <a:tr h="544715">
                <a:tc rowSpan="4">
                  <a:txBody>
                    <a:bodyPr/>
                    <a:lstStyle/>
                    <a:p>
                      <a:r>
                        <a:rPr lang="zh-TW" altLang="en-US" sz="2000" dirty="0" smtClean="0"/>
                        <a:t>優點</a:t>
                      </a:r>
                      <a:endParaRPr lang="zh-TW" altLang="en-US" sz="2000" dirty="0">
                        <a:latin typeface="Apple LiGothic Medium"/>
                        <a:ea typeface="Apple LiGothic Medium"/>
                        <a:cs typeface="Apple LiGothic Medium"/>
                      </a:endParaRPr>
                    </a:p>
                  </a:txBody>
                  <a:tcPr anchor="ctr"/>
                </a:tc>
                <a:tc>
                  <a:txBody>
                    <a:bodyPr/>
                    <a:lstStyle/>
                    <a:p>
                      <a:r>
                        <a:rPr lang="zh-TW" altLang="en-US" sz="2000" dirty="0" smtClean="0"/>
                        <a:t>離學校近</a:t>
                      </a:r>
                      <a:endParaRPr lang="zh-TW" altLang="en-US" sz="2000" dirty="0">
                        <a:latin typeface="Apple LiGothic Medium"/>
                        <a:ea typeface="Apple LiGothic Medium"/>
                        <a:cs typeface="Apple LiGothic Medium"/>
                      </a:endParaRPr>
                    </a:p>
                  </a:txBody>
                  <a:tcPr/>
                </a:tc>
                <a:tc>
                  <a:txBody>
                    <a:bodyPr/>
                    <a:lstStyle/>
                    <a:p>
                      <a:r>
                        <a:rPr lang="zh-TW" altLang="en-US" sz="2000" dirty="0" smtClean="0">
                          <a:latin typeface="+mn-ea"/>
                          <a:ea typeface="+mn-ea"/>
                        </a:rPr>
                        <a:t>私人空間較大</a:t>
                      </a:r>
                      <a:endParaRPr lang="zh-TW" altLang="en-US" sz="2000" dirty="0">
                        <a:latin typeface="+mn-ea"/>
                        <a:ea typeface="+mn-ea"/>
                        <a:cs typeface="Apple LiGothic Medium"/>
                      </a:endParaRPr>
                    </a:p>
                  </a:txBody>
                  <a:tcPr/>
                </a:tc>
              </a:tr>
              <a:tr h="544715">
                <a:tc vMerge="1">
                  <a:txBody>
                    <a:bodyPr/>
                    <a:lstStyle/>
                    <a:p>
                      <a:endParaRPr lang="zh-TW" altLang="en-US" sz="2000" dirty="0">
                        <a:latin typeface="Apple LiGothic Medium"/>
                        <a:ea typeface="Apple LiGothic Medium"/>
                        <a:cs typeface="Apple LiGothic Medium"/>
                      </a:endParaRPr>
                    </a:p>
                  </a:txBody>
                  <a:tcPr/>
                </a:tc>
                <a:tc>
                  <a:txBody>
                    <a:bodyPr/>
                    <a:lstStyle/>
                    <a:p>
                      <a:r>
                        <a:rPr lang="zh-TW" altLang="en-US" sz="2000" dirty="0" smtClean="0"/>
                        <a:t>活動多</a:t>
                      </a:r>
                      <a:endParaRPr lang="zh-TW" altLang="en-US" sz="2000" dirty="0">
                        <a:latin typeface="Apple LiGothic Medium"/>
                        <a:ea typeface="Apple LiGothic Medium"/>
                        <a:cs typeface="Apple LiGothic Medium"/>
                      </a:endParaRPr>
                    </a:p>
                  </a:txBody>
                  <a:tcPr/>
                </a:tc>
                <a:tc>
                  <a:txBody>
                    <a:bodyPr/>
                    <a:lstStyle/>
                    <a:p>
                      <a:r>
                        <a:rPr lang="zh-TW" altLang="en-US" sz="2000" dirty="0" smtClean="0">
                          <a:latin typeface="+mn-ea"/>
                          <a:ea typeface="+mn-ea"/>
                          <a:cs typeface="Apple LiGothic Medium"/>
                        </a:rPr>
                        <a:t>離學校越遠越便宜</a:t>
                      </a:r>
                      <a:endParaRPr lang="zh-TW" altLang="en-US" sz="2000" dirty="0">
                        <a:latin typeface="+mn-ea"/>
                        <a:ea typeface="+mn-ea"/>
                        <a:cs typeface="Apple LiGothic Medium"/>
                      </a:endParaRPr>
                    </a:p>
                  </a:txBody>
                  <a:tcPr/>
                </a:tc>
              </a:tr>
              <a:tr h="544715">
                <a:tc vMerge="1">
                  <a:txBody>
                    <a:bodyPr/>
                    <a:lstStyle/>
                    <a:p>
                      <a:endParaRPr lang="zh-TW" altLang="en-US" sz="2000" dirty="0">
                        <a:latin typeface="Apple LiGothic Medium"/>
                        <a:ea typeface="Apple LiGothic Medium"/>
                        <a:cs typeface="Apple LiGothic Medium"/>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t>費用全包</a:t>
                      </a:r>
                      <a:endParaRPr lang="zh-TW" altLang="en-US" sz="2000" b="0" dirty="0" smtClean="0">
                        <a:latin typeface="Apple LiGothic Medium"/>
                        <a:ea typeface="Apple LiGothic Medium"/>
                        <a:cs typeface="Apple LiGothic Medium"/>
                      </a:endParaRPr>
                    </a:p>
                  </a:txBody>
                  <a:tcPr/>
                </a:tc>
                <a:tc>
                  <a:txBody>
                    <a:bodyPr/>
                    <a:lstStyle/>
                    <a:p>
                      <a:r>
                        <a:rPr lang="zh-TW" altLang="en-US" sz="2000" dirty="0" smtClean="0">
                          <a:latin typeface="+mn-ea"/>
                          <a:ea typeface="+mn-ea"/>
                        </a:rPr>
                        <a:t>在家開</a:t>
                      </a:r>
                      <a:r>
                        <a:rPr lang="en-US" altLang="zh-TW" sz="2000" dirty="0" smtClean="0">
                          <a:latin typeface="+mn-ea"/>
                          <a:ea typeface="+mn-ea"/>
                        </a:rPr>
                        <a:t>Party</a:t>
                      </a:r>
                      <a:endParaRPr lang="zh-TW" altLang="en-US" sz="2000" dirty="0">
                        <a:latin typeface="+mn-ea"/>
                        <a:ea typeface="+mn-ea"/>
                        <a:cs typeface="Apple LiGothic Medium"/>
                      </a:endParaRPr>
                    </a:p>
                  </a:txBody>
                  <a:tcPr/>
                </a:tc>
              </a:tr>
              <a:tr h="491327">
                <a:tc vMerge="1">
                  <a:txBody>
                    <a:bodyPr/>
                    <a:lstStyle/>
                    <a:p>
                      <a:endParaRPr lang="zh-TW" altLang="en-US" sz="2000" dirty="0">
                        <a:latin typeface="Apple LiGothic Medium"/>
                        <a:ea typeface="Apple LiGothic Medium"/>
                        <a:cs typeface="Apple LiGothic Medium"/>
                      </a:endParaRPr>
                    </a:p>
                  </a:txBody>
                  <a:tcPr/>
                </a:tc>
                <a:tc>
                  <a:txBody>
                    <a:bodyPr/>
                    <a:lstStyle/>
                    <a:p>
                      <a:r>
                        <a:rPr lang="zh-TW" altLang="en-US" sz="2000" b="0" dirty="0" smtClean="0"/>
                        <a:t>修繕快速方便</a:t>
                      </a:r>
                      <a:endParaRPr lang="en-US" sz="2000" b="0" dirty="0"/>
                    </a:p>
                  </a:txBody>
                  <a:tcPr/>
                </a:tc>
                <a:tc>
                  <a:txBody>
                    <a:bodyPr/>
                    <a:lstStyle/>
                    <a:p>
                      <a:endParaRPr lang="en-US" dirty="0"/>
                    </a:p>
                  </a:txBody>
                  <a:tcPr/>
                </a:tc>
              </a:tr>
              <a:tr h="544715">
                <a:tc rowSpan="3">
                  <a:txBody>
                    <a:bodyPr/>
                    <a:lstStyle/>
                    <a:p>
                      <a:r>
                        <a:rPr lang="zh-TW" altLang="en-US" sz="2000" dirty="0" smtClean="0"/>
                        <a:t>缺點</a:t>
                      </a:r>
                      <a:endParaRPr lang="zh-TW" altLang="en-US" sz="2000" dirty="0">
                        <a:latin typeface="Apple LiGothic Medium"/>
                        <a:ea typeface="Apple LiGothic Medium"/>
                        <a:cs typeface="Apple LiGothic Medium"/>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t>空間較小</a:t>
                      </a:r>
                      <a:endParaRPr lang="zh-TW" altLang="en-US" sz="2000" b="0" dirty="0" smtClean="0">
                        <a:latin typeface="Apple LiGothic Medium"/>
                        <a:ea typeface="Apple LiGothic Medium"/>
                        <a:cs typeface="Apple LiGothic Medium"/>
                      </a:endParaRPr>
                    </a:p>
                  </a:txBody>
                  <a:tcPr/>
                </a:tc>
                <a:tc>
                  <a:txBody>
                    <a:bodyPr/>
                    <a:lstStyle/>
                    <a:p>
                      <a:r>
                        <a:rPr lang="zh-TW" altLang="en-US" sz="2000" dirty="0" smtClean="0"/>
                        <a:t>白手起家</a:t>
                      </a:r>
                      <a:endParaRPr lang="zh-TW" altLang="en-US" sz="2000" dirty="0">
                        <a:latin typeface="Apple LiGothic Medium"/>
                        <a:ea typeface="Apple LiGothic Medium"/>
                        <a:cs typeface="Apple LiGothic Medium"/>
                      </a:endParaRPr>
                    </a:p>
                  </a:txBody>
                  <a:tcPr/>
                </a:tc>
              </a:tr>
              <a:tr h="544715">
                <a:tc vMerge="1">
                  <a:txBody>
                    <a:bodyPr/>
                    <a:lstStyle/>
                    <a:p>
                      <a:endParaRPr lang="zh-TW" altLang="en-US" sz="2000" dirty="0">
                        <a:latin typeface="Apple LiGothic Medium"/>
                        <a:ea typeface="Apple LiGothic Medium"/>
                        <a:cs typeface="Apple LiGothic Medium"/>
                      </a:endParaRPr>
                    </a:p>
                  </a:txBody>
                  <a:tcPr/>
                </a:tc>
                <a:tc>
                  <a:txBody>
                    <a:bodyPr/>
                    <a:lstStyle/>
                    <a:p>
                      <a:r>
                        <a:rPr lang="zh-TW" altLang="en-US" sz="2000" b="0" dirty="0" smtClean="0">
                          <a:latin typeface="+mn-ea"/>
                          <a:ea typeface="+mn-ea"/>
                          <a:cs typeface="Apple LiGothic Medium"/>
                        </a:rPr>
                        <a:t>不能申請學校停車證</a:t>
                      </a:r>
                      <a:endParaRPr lang="zh-TW" altLang="en-US" sz="2000" b="0" dirty="0">
                        <a:latin typeface="+mn-ea"/>
                        <a:ea typeface="+mn-ea"/>
                        <a:cs typeface="Apple LiGothic Medium"/>
                      </a:endParaRPr>
                    </a:p>
                  </a:txBody>
                  <a:tcPr/>
                </a:tc>
                <a:tc>
                  <a:txBody>
                    <a:bodyPr/>
                    <a:lstStyle/>
                    <a:p>
                      <a:r>
                        <a:rPr lang="zh-TW" altLang="en-US" sz="2000" dirty="0" smtClean="0"/>
                        <a:t>往返學校花費時間</a:t>
                      </a:r>
                      <a:endParaRPr lang="zh-TW" altLang="en-US" sz="2000" dirty="0">
                        <a:latin typeface="Apple LiGothic Medium"/>
                        <a:ea typeface="Apple LiGothic Medium"/>
                        <a:cs typeface="Apple LiGothic Medium"/>
                      </a:endParaRPr>
                    </a:p>
                  </a:txBody>
                  <a:tcPr/>
                </a:tc>
              </a:tr>
              <a:tr h="544715">
                <a:tc vMerge="1">
                  <a:txBody>
                    <a:bodyPr/>
                    <a:lstStyle/>
                    <a:p>
                      <a:endParaRPr lang="zh-TW" altLang="en-US" sz="2000" dirty="0">
                        <a:latin typeface="Apple LiGothic Medium"/>
                        <a:ea typeface="Apple LiGothic Medium"/>
                        <a:cs typeface="Apple LiGothic Medium"/>
                      </a:endParaRPr>
                    </a:p>
                  </a:txBody>
                  <a:tcPr/>
                </a:tc>
                <a:tc>
                  <a:txBody>
                    <a:bodyPr/>
                    <a:lstStyle/>
                    <a:p>
                      <a:endParaRPr lang="zh-TW" altLang="en-US" sz="2000" dirty="0">
                        <a:latin typeface="Apple LiGothic Medium"/>
                        <a:ea typeface="Apple LiGothic Medium"/>
                        <a:cs typeface="Apple LiGothic Medium"/>
                      </a:endParaRPr>
                    </a:p>
                  </a:txBody>
                  <a:tcPr/>
                </a:tc>
                <a:tc>
                  <a:txBody>
                    <a:bodyPr/>
                    <a:lstStyle/>
                    <a:p>
                      <a:r>
                        <a:rPr lang="zh-TW" altLang="en-US" sz="2000" dirty="0" smtClean="0"/>
                        <a:t>房租不含雜費</a:t>
                      </a:r>
                      <a:endParaRPr lang="zh-TW" altLang="en-US" sz="2000" dirty="0">
                        <a:latin typeface="Apple LiGothic Medium"/>
                        <a:ea typeface="Apple LiGothic Medium"/>
                        <a:cs typeface="Apple LiGothic Medium"/>
                      </a:endParaRPr>
                    </a:p>
                  </a:txBody>
                  <a:tcPr/>
                </a:tc>
              </a:tr>
            </a:tbl>
          </a:graphicData>
        </a:graphic>
      </p:graphicFrame>
      <p:sp>
        <p:nvSpPr>
          <p:cNvPr id="6" name="Rectangle 5"/>
          <p:cNvSpPr/>
          <p:nvPr/>
        </p:nvSpPr>
        <p:spPr>
          <a:xfrm>
            <a:off x="1547664" y="1556792"/>
            <a:ext cx="2664296" cy="4392488"/>
          </a:xfrm>
          <a:prstGeom prst="rect">
            <a:avLst/>
          </a:prstGeom>
          <a:noFill/>
          <a:ln w="57150" cmpd="sng">
            <a:solidFill>
              <a:srgbClr val="8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32409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body" idx="4294967295"/>
          </p:nvPr>
        </p:nvSpPr>
        <p:spPr/>
        <p:txBody>
          <a:bodyPr/>
          <a:lstStyle/>
          <a:p>
            <a:pPr eaLnBrk="1" hangingPunct="1"/>
            <a:r>
              <a:rPr lang="en-US" altLang="zh-TW" sz="3200" b="1" dirty="0" smtClean="0">
                <a:latin typeface="Calibri" pitchFamily="34" charset="0"/>
              </a:rPr>
              <a:t>Location</a:t>
            </a:r>
          </a:p>
          <a:p>
            <a:pPr lvl="1" eaLnBrk="1" hangingPunct="1"/>
            <a:r>
              <a:rPr lang="en-US" altLang="zh-TW" sz="2400" b="1" dirty="0" smtClean="0">
                <a:latin typeface="Calibri" pitchFamily="34" charset="0"/>
              </a:rPr>
              <a:t>Close to campus</a:t>
            </a:r>
          </a:p>
          <a:p>
            <a:pPr lvl="1" eaLnBrk="1" hangingPunct="1"/>
            <a:r>
              <a:rPr lang="en-US" altLang="zh-TW" sz="2400" b="1" dirty="0" smtClean="0">
                <a:latin typeface="Calibri" pitchFamily="34" charset="0"/>
              </a:rPr>
              <a:t>Bus: 12 Gold Loop, 20 </a:t>
            </a:r>
            <a:r>
              <a:rPr lang="en-US" altLang="zh-TW" sz="2400" b="1" dirty="0" err="1" smtClean="0">
                <a:latin typeface="Calibri" pitchFamily="34" charset="0"/>
              </a:rPr>
              <a:t>Avtech</a:t>
            </a:r>
            <a:r>
              <a:rPr lang="en-US" altLang="zh-TW" sz="2400" b="1" dirty="0" smtClean="0">
                <a:latin typeface="Calibri" pitchFamily="34" charset="0"/>
              </a:rPr>
              <a:t>, 19 Inner Loop. 4B during vacation</a:t>
            </a:r>
          </a:p>
          <a:p>
            <a:pPr eaLnBrk="1" hangingPunct="1"/>
            <a:r>
              <a:rPr lang="en-US" altLang="zh-TW" b="1" dirty="0" smtClean="0">
                <a:latin typeface="Calibri" pitchFamily="34" charset="0"/>
              </a:rPr>
              <a:t>1 bedroom, 2 bedroom Apartments</a:t>
            </a:r>
          </a:p>
          <a:p>
            <a:pPr eaLnBrk="1" hangingPunct="1"/>
            <a:r>
              <a:rPr lang="en-US" altLang="zh-TW" b="1" dirty="0" smtClean="0">
                <a:latin typeface="Calibri" pitchFamily="34" charset="0"/>
              </a:rPr>
              <a:t>Old </a:t>
            </a:r>
          </a:p>
          <a:p>
            <a:pPr lvl="1" eaLnBrk="1" hangingPunct="1"/>
            <a:r>
              <a:rPr lang="en-US" altLang="zh-TW" b="1" dirty="0" smtClean="0">
                <a:latin typeface="Calibri" pitchFamily="34" charset="0"/>
              </a:rPr>
              <a:t>Built in 1950~1960 </a:t>
            </a:r>
          </a:p>
          <a:p>
            <a:pPr eaLnBrk="1" hangingPunct="1"/>
            <a:r>
              <a:rPr lang="en-US" altLang="zh-TW" b="1" dirty="0" smtClean="0">
                <a:latin typeface="Calibri" pitchFamily="34" charset="0"/>
              </a:rPr>
              <a:t>PV Parking permit</a:t>
            </a:r>
          </a:p>
        </p:txBody>
      </p:sp>
      <p:sp>
        <p:nvSpPr>
          <p:cNvPr id="55298" name="Rectangle 5"/>
          <p:cNvSpPr>
            <a:spLocks noGrp="1" noChangeArrowheads="1"/>
          </p:cNvSpPr>
          <p:nvPr>
            <p:ph type="title" idx="4294967295"/>
          </p:nvPr>
        </p:nvSpPr>
        <p:spPr>
          <a:xfrm>
            <a:off x="468313" y="404813"/>
            <a:ext cx="7543800" cy="863600"/>
          </a:xfrm>
        </p:spPr>
        <p:txBody>
          <a:bodyPr/>
          <a:lstStyle/>
          <a:p>
            <a:pPr eaLnBrk="1" hangingPunct="1"/>
            <a:r>
              <a:rPr lang="en-US" altLang="zh-TW" sz="4000" dirty="0" smtClean="0">
                <a:latin typeface="Calibri"/>
                <a:cs typeface="Calibri"/>
              </a:rPr>
              <a:t>Campus Housing — Purdue Village</a:t>
            </a:r>
          </a:p>
        </p:txBody>
      </p:sp>
      <p:pic>
        <p:nvPicPr>
          <p:cNvPr id="55299" name="Picture 6" descr="C:\Documents and Settings\Liou\桌面\orientation\HOUSBannerVillage.jpg"/>
          <p:cNvPicPr>
            <a:picLocks noChangeAspect="1" noChangeArrowheads="1"/>
          </p:cNvPicPr>
          <p:nvPr/>
        </p:nvPicPr>
        <p:blipFill>
          <a:blip r:embed="rId3" cstate="print"/>
          <a:srcRect/>
          <a:stretch>
            <a:fillRect/>
          </a:stretch>
        </p:blipFill>
        <p:spPr bwMode="auto">
          <a:xfrm>
            <a:off x="4064000" y="4143375"/>
            <a:ext cx="5080000" cy="2476500"/>
          </a:xfrm>
          <a:prstGeom prst="rect">
            <a:avLst/>
          </a:prstGeom>
          <a:noFill/>
          <a:ln w="9525">
            <a:noFill/>
            <a:miter lim="800000"/>
            <a:headEnd/>
            <a:tailEnd/>
          </a:ln>
        </p:spPr>
      </p:pic>
      <p:sp>
        <p:nvSpPr>
          <p:cNvPr id="55300"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42612FC1-95C3-4B1D-AB79-9CE9552A5ADB}" type="slidenum">
              <a:rPr kumimoji="0" lang="en-US" altLang="zh-TW" sz="1000"/>
              <a:pPr algn="r"/>
              <a:t>37</a:t>
            </a:fld>
            <a:endParaRPr kumimoji="0" lang="en-US" altLang="zh-TW" sz="1000"/>
          </a:p>
        </p:txBody>
      </p:sp>
    </p:spTree>
    <p:extLst>
      <p:ext uri="{BB962C8B-B14F-4D97-AF65-F5344CB8AC3E}">
        <p14:creationId xmlns:p14="http://schemas.microsoft.com/office/powerpoint/2010/main" val="23865436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標題 9"/>
          <p:cNvSpPr>
            <a:spLocks noGrp="1"/>
          </p:cNvSpPr>
          <p:nvPr>
            <p:ph type="title" idx="4294967295"/>
          </p:nvPr>
        </p:nvSpPr>
        <p:spPr/>
        <p:txBody>
          <a:bodyPr/>
          <a:lstStyle/>
          <a:p>
            <a:pPr eaLnBrk="1" hangingPunct="1"/>
            <a:r>
              <a:rPr lang="en-US" altLang="zh-TW" sz="4000" dirty="0" smtClean="0">
                <a:latin typeface="Calibri"/>
                <a:cs typeface="Calibri"/>
              </a:rPr>
              <a:t>Purdue Village Rates</a:t>
            </a:r>
            <a:endParaRPr lang="zh-TW" altLang="en-US" dirty="0" smtClean="0">
              <a:latin typeface="Calibri"/>
              <a:cs typeface="Calibri"/>
            </a:endParaRPr>
          </a:p>
        </p:txBody>
      </p:sp>
      <p:sp>
        <p:nvSpPr>
          <p:cNvPr id="57346" name="Rectangle 3"/>
          <p:cNvSpPr>
            <a:spLocks noGrp="1" noChangeArrowheads="1"/>
          </p:cNvSpPr>
          <p:nvPr>
            <p:ph idx="4294967295"/>
          </p:nvPr>
        </p:nvSpPr>
        <p:spPr/>
        <p:txBody>
          <a:bodyPr/>
          <a:lstStyle/>
          <a:p>
            <a:pPr eaLnBrk="1" hangingPunct="1"/>
            <a:r>
              <a:rPr lang="en-US" altLang="zh-TW" sz="2800" b="1" dirty="0" smtClean="0">
                <a:latin typeface="Calibri" pitchFamily="34" charset="0"/>
              </a:rPr>
              <a:t>Families (unfurnished)</a:t>
            </a:r>
          </a:p>
          <a:p>
            <a:pPr lvl="1" eaLnBrk="1" hangingPunct="1"/>
            <a:r>
              <a:rPr lang="en-US" altLang="zh-TW" sz="2400" b="1" dirty="0" smtClean="0">
                <a:latin typeface="Calibri" pitchFamily="34" charset="0"/>
              </a:rPr>
              <a:t>1 Bedroom: $ 642</a:t>
            </a:r>
            <a:r>
              <a:rPr lang="en-US" sz="2400" dirty="0" smtClean="0"/>
              <a:t> </a:t>
            </a:r>
            <a:endParaRPr lang="en-US" altLang="zh-TW" sz="2400" b="1" dirty="0" smtClean="0">
              <a:latin typeface="Calibri" pitchFamily="34" charset="0"/>
            </a:endParaRPr>
          </a:p>
          <a:p>
            <a:pPr lvl="1" eaLnBrk="1" hangingPunct="1"/>
            <a:r>
              <a:rPr lang="en-US" altLang="zh-TW" sz="2400" b="1" dirty="0" smtClean="0">
                <a:latin typeface="Calibri" pitchFamily="34" charset="0"/>
              </a:rPr>
              <a:t>2 Bedrooms:  $785</a:t>
            </a:r>
            <a:r>
              <a:rPr lang="en-US" sz="2400" dirty="0" smtClean="0"/>
              <a:t> </a:t>
            </a:r>
            <a:r>
              <a:rPr lang="en-US" altLang="zh-TW" sz="2400" b="1" dirty="0" smtClean="0">
                <a:latin typeface="Calibri" pitchFamily="34" charset="0"/>
              </a:rPr>
              <a:t> (with washer/dryer)</a:t>
            </a:r>
            <a:endParaRPr lang="en-US" altLang="zh-TW" sz="2800" b="1" dirty="0" smtClean="0">
              <a:latin typeface="Calibri" pitchFamily="34" charset="0"/>
            </a:endParaRPr>
          </a:p>
          <a:p>
            <a:pPr marL="342900" lvl="1" indent="-342900" eaLnBrk="1" hangingPunct="1">
              <a:buClr>
                <a:schemeClr val="tx2"/>
              </a:buClr>
            </a:pPr>
            <a:r>
              <a:rPr lang="en-US" altLang="zh-TW" sz="2800" b="1" dirty="0" smtClean="0">
                <a:latin typeface="Calibri" pitchFamily="34" charset="0"/>
              </a:rPr>
              <a:t>Singles (</a:t>
            </a:r>
            <a:r>
              <a:rPr lang="en-US" altLang="zh-TW" sz="2400" b="1" dirty="0" smtClean="0">
                <a:latin typeface="Calibri" pitchFamily="34" charset="0"/>
              </a:rPr>
              <a:t>furnished)</a:t>
            </a:r>
            <a:endParaRPr lang="en-US" altLang="zh-TW" sz="2800" b="1" dirty="0" smtClean="0">
              <a:latin typeface="Calibri" pitchFamily="34" charset="0"/>
            </a:endParaRPr>
          </a:p>
          <a:p>
            <a:pPr lvl="1" eaLnBrk="1" hangingPunct="1"/>
            <a:r>
              <a:rPr lang="en-US" altLang="zh-TW" sz="2400" b="1" dirty="0" smtClean="0">
                <a:latin typeface="Calibri" pitchFamily="34" charset="0"/>
              </a:rPr>
              <a:t>1 Bedroom: $767</a:t>
            </a:r>
          </a:p>
          <a:p>
            <a:pPr lvl="1" eaLnBrk="1" hangingPunct="1"/>
            <a:r>
              <a:rPr lang="en-US" altLang="zh-TW" sz="2400" b="1" dirty="0" smtClean="0">
                <a:latin typeface="Calibri" pitchFamily="34" charset="0"/>
              </a:rPr>
              <a:t>2 Bedrooms: $584 each</a:t>
            </a:r>
          </a:p>
          <a:p>
            <a:pPr marL="344487" lvl="1" indent="0" eaLnBrk="1" hangingPunct="1">
              <a:buNone/>
            </a:pPr>
            <a:endParaRPr lang="en-US" sz="2400" b="1" dirty="0" smtClean="0">
              <a:latin typeface="Calibri" pitchFamily="34" charset="0"/>
            </a:endParaRPr>
          </a:p>
          <a:p>
            <a:pPr marL="344487" lvl="1" indent="0" eaLnBrk="1" hangingPunct="1">
              <a:buNone/>
            </a:pPr>
            <a:r>
              <a:rPr lang="en-US" sz="2400" b="1" dirty="0" smtClean="0">
                <a:latin typeface="Calibri"/>
                <a:cs typeface="Calibri"/>
              </a:rPr>
              <a:t>† Pets are allowed in the apartment in certain areas, with an </a:t>
            </a:r>
            <a:r>
              <a:rPr lang="en-US" sz="2400" b="1" dirty="0">
                <a:latin typeface="Calibri"/>
                <a:cs typeface="Calibri"/>
              </a:rPr>
              <a:t>additional $15 per month </a:t>
            </a:r>
            <a:r>
              <a:rPr lang="en-US" sz="2400" b="1" dirty="0" smtClean="0">
                <a:latin typeface="Calibri"/>
                <a:cs typeface="Calibri"/>
              </a:rPr>
              <a:t>charge.</a:t>
            </a:r>
          </a:p>
          <a:p>
            <a:pPr marL="344487" lvl="1" indent="0" eaLnBrk="1" hangingPunct="1">
              <a:buNone/>
            </a:pPr>
            <a:endParaRPr lang="en-US" altLang="zh-TW" sz="2400" b="1" dirty="0">
              <a:latin typeface="Calibri"/>
              <a:cs typeface="Calibri"/>
            </a:endParaRPr>
          </a:p>
          <a:p>
            <a:pPr marL="344487" lvl="1" indent="0" eaLnBrk="1" hangingPunct="1">
              <a:buNone/>
            </a:pPr>
            <a:r>
              <a:rPr lang="en-US" sz="2400" dirty="0">
                <a:hlinkClick r:id="rId3"/>
              </a:rPr>
              <a:t>http://www.housing.purdue.edu/Housing/Rates.html</a:t>
            </a:r>
            <a:endParaRPr lang="en-US" altLang="zh-TW" sz="2400" b="1" dirty="0" smtClean="0">
              <a:latin typeface="Calibri"/>
              <a:cs typeface="Calibri"/>
            </a:endParaRPr>
          </a:p>
        </p:txBody>
      </p:sp>
      <p:sp>
        <p:nvSpPr>
          <p:cNvPr id="57347" name="Rectangle 5"/>
          <p:cNvSpPr>
            <a:spLocks noChangeArrowheads="1"/>
          </p:cNvSpPr>
          <p:nvPr/>
        </p:nvSpPr>
        <p:spPr bwMode="auto">
          <a:xfrm>
            <a:off x="468313" y="4724400"/>
            <a:ext cx="8229600" cy="1709738"/>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endParaRPr lang="en-US" altLang="zh-TW" sz="2800" b="1">
              <a:latin typeface="Times New Roman" pitchFamily="18" charset="0"/>
            </a:endParaRPr>
          </a:p>
        </p:txBody>
      </p:sp>
      <p:sp>
        <p:nvSpPr>
          <p:cNvPr id="57348"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93E0789B-F9C5-4AD5-9E28-3024013DA8D2}" type="slidenum">
              <a:rPr kumimoji="0" lang="en-US" altLang="zh-TW" sz="1000"/>
              <a:pPr algn="r"/>
              <a:t>38</a:t>
            </a:fld>
            <a:endParaRPr kumimoji="0" lang="en-US" altLang="zh-TW" sz="1000"/>
          </a:p>
        </p:txBody>
      </p:sp>
    </p:spTree>
    <p:extLst>
      <p:ext uri="{BB962C8B-B14F-4D97-AF65-F5344CB8AC3E}">
        <p14:creationId xmlns:p14="http://schemas.microsoft.com/office/powerpoint/2010/main" val="21569249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type="body" idx="4294967295"/>
          </p:nvPr>
        </p:nvSpPr>
        <p:spPr>
          <a:xfrm>
            <a:off x="407615" y="1219200"/>
            <a:ext cx="8124825" cy="4876800"/>
          </a:xfrm>
        </p:spPr>
        <p:txBody>
          <a:bodyPr/>
          <a:lstStyle/>
          <a:p>
            <a:pPr eaLnBrk="1" hangingPunct="1">
              <a:buFont typeface="Wingdings" pitchFamily="2" charset="2"/>
              <a:buNone/>
            </a:pPr>
            <a:endParaRPr lang="en-US" altLang="zh-TW" sz="2600" dirty="0" smtClean="0">
              <a:latin typeface="Calibri" pitchFamily="34" charset="0"/>
            </a:endParaRPr>
          </a:p>
          <a:p>
            <a:pPr eaLnBrk="1" hangingPunct="1"/>
            <a:r>
              <a:rPr lang="en-US" altLang="zh-TW" sz="2800" b="1" dirty="0" smtClean="0">
                <a:latin typeface="Calibri" pitchFamily="34" charset="0"/>
              </a:rPr>
              <a:t>Includes all utilities</a:t>
            </a:r>
            <a:endParaRPr lang="en-US" altLang="zh-TW" sz="2400" b="1" dirty="0" smtClean="0">
              <a:latin typeface="Calibri" pitchFamily="34" charset="0"/>
            </a:endParaRPr>
          </a:p>
          <a:p>
            <a:pPr eaLnBrk="1" hangingPunct="1"/>
            <a:r>
              <a:rPr lang="en-US" altLang="zh-TW" sz="2800" b="1" dirty="0" smtClean="0">
                <a:latin typeface="Calibri" pitchFamily="34" charset="0"/>
              </a:rPr>
              <a:t>TV services, local phone service</a:t>
            </a:r>
          </a:p>
          <a:p>
            <a:pPr eaLnBrk="1" hangingPunct="1"/>
            <a:r>
              <a:rPr lang="en-US" altLang="zh-TW" sz="2800" b="1" dirty="0" smtClean="0">
                <a:latin typeface="Calibri" pitchFamily="34" charset="0"/>
              </a:rPr>
              <a:t>free internet</a:t>
            </a:r>
          </a:p>
          <a:p>
            <a:pPr eaLnBrk="1" hangingPunct="1"/>
            <a:r>
              <a:rPr lang="en-US" altLang="zh-TW" sz="2800" b="1" dirty="0" smtClean="0">
                <a:latin typeface="Calibri" pitchFamily="34" charset="0"/>
              </a:rPr>
              <a:t>One storage per room</a:t>
            </a:r>
          </a:p>
          <a:p>
            <a:pPr eaLnBrk="1" hangingPunct="1"/>
            <a:r>
              <a:rPr lang="en-US" altLang="zh-TW" sz="2800" b="1" dirty="0" smtClean="0">
                <a:latin typeface="Calibri" pitchFamily="34" charset="0"/>
              </a:rPr>
              <a:t>One parking permit per room</a:t>
            </a:r>
          </a:p>
          <a:p>
            <a:pPr eaLnBrk="1" hangingPunct="1"/>
            <a:r>
              <a:rPr lang="en-US" altLang="zh-TW" sz="2800" b="1" dirty="0" smtClean="0">
                <a:latin typeface="Calibri" pitchFamily="34" charset="0"/>
              </a:rPr>
              <a:t>$150/year for the 2</a:t>
            </a:r>
            <a:r>
              <a:rPr lang="en-US" altLang="zh-TW" sz="2800" b="1" baseline="30000" dirty="0" smtClean="0">
                <a:latin typeface="Calibri" pitchFamily="34" charset="0"/>
              </a:rPr>
              <a:t>nd</a:t>
            </a:r>
            <a:r>
              <a:rPr lang="en-US" altLang="zh-TW" sz="2800" b="1" dirty="0" smtClean="0">
                <a:latin typeface="Calibri" pitchFamily="34" charset="0"/>
              </a:rPr>
              <a:t> parking permit</a:t>
            </a:r>
          </a:p>
        </p:txBody>
      </p:sp>
      <p:sp>
        <p:nvSpPr>
          <p:cNvPr id="58370" name="Rectangle 5"/>
          <p:cNvSpPr>
            <a:spLocks noGrp="1" noChangeArrowheads="1"/>
          </p:cNvSpPr>
          <p:nvPr>
            <p:ph type="title" idx="4294967295"/>
          </p:nvPr>
        </p:nvSpPr>
        <p:spPr/>
        <p:txBody>
          <a:bodyPr/>
          <a:lstStyle/>
          <a:p>
            <a:pPr eaLnBrk="1" hangingPunct="1"/>
            <a:r>
              <a:rPr lang="en-US" altLang="zh-TW" sz="4000" dirty="0" smtClean="0">
                <a:latin typeface="Calibri"/>
                <a:cs typeface="Calibri"/>
              </a:rPr>
              <a:t>Purdue Village (cont.)</a:t>
            </a:r>
          </a:p>
        </p:txBody>
      </p:sp>
      <p:sp>
        <p:nvSpPr>
          <p:cNvPr id="58371" name="Slide Number Placeholder 3"/>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EACFA2B2-B5C0-4E35-8526-0D5C0DBD1BE2}" type="slidenum">
              <a:rPr kumimoji="0" lang="en-US" altLang="zh-TW" sz="1000"/>
              <a:pPr algn="r"/>
              <a:t>39</a:t>
            </a:fld>
            <a:endParaRPr kumimoji="0" lang="en-US" altLang="zh-TW" sz="1000"/>
          </a:p>
        </p:txBody>
      </p:sp>
    </p:spTree>
    <p:extLst>
      <p:ext uri="{BB962C8B-B14F-4D97-AF65-F5344CB8AC3E}">
        <p14:creationId xmlns:p14="http://schemas.microsoft.com/office/powerpoint/2010/main" val="28659615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kumimoji="0" lang="en-US" altLang="zh-TW" sz="3600" dirty="0" smtClean="0">
                <a:latin typeface="Calibri"/>
                <a:cs typeface="Calibri"/>
              </a:rPr>
              <a:t>P</a:t>
            </a:r>
            <a:r>
              <a:rPr lang="en-US" altLang="zh-TW" sz="3600" dirty="0" smtClean="0">
                <a:latin typeface="Calibri"/>
                <a:cs typeface="Calibri"/>
              </a:rPr>
              <a:t>urdue University, West Lafayette, IN</a:t>
            </a:r>
          </a:p>
        </p:txBody>
      </p:sp>
      <p:pic>
        <p:nvPicPr>
          <p:cNvPr id="18434" name="Picture 6" descr="USA"/>
          <p:cNvPicPr>
            <a:picLocks noGrp="1" noChangeAspect="1" noChangeArrowheads="1"/>
          </p:cNvPicPr>
          <p:nvPr>
            <p:ph type="body" idx="1"/>
          </p:nvPr>
        </p:nvPicPr>
        <p:blipFill>
          <a:blip r:embed="rId3" cstate="print"/>
          <a:srcRect/>
          <a:stretch>
            <a:fillRect/>
          </a:stretch>
        </p:blipFill>
        <p:spPr>
          <a:xfrm>
            <a:off x="284162" y="1790700"/>
            <a:ext cx="4048125" cy="2381250"/>
          </a:xfrm>
        </p:spPr>
      </p:pic>
      <p:pic>
        <p:nvPicPr>
          <p:cNvPr id="18435" name="Picture 7" descr="Indiana State Map">
            <a:hlinkClick r:id="rId4"/>
          </p:cNvPr>
          <p:cNvPicPr>
            <a:picLocks noChangeAspect="1" noChangeArrowheads="1"/>
          </p:cNvPicPr>
          <p:nvPr/>
        </p:nvPicPr>
        <p:blipFill>
          <a:blip r:embed="rId5" cstate="print"/>
          <a:srcRect/>
          <a:stretch>
            <a:fillRect/>
          </a:stretch>
        </p:blipFill>
        <p:spPr bwMode="auto">
          <a:xfrm>
            <a:off x="4139877" y="1582892"/>
            <a:ext cx="3743969" cy="4634349"/>
          </a:xfrm>
          <a:prstGeom prst="rect">
            <a:avLst/>
          </a:prstGeom>
          <a:noFill/>
          <a:ln w="9525">
            <a:noFill/>
            <a:miter lim="800000"/>
            <a:headEnd/>
            <a:tailEnd/>
          </a:ln>
        </p:spPr>
      </p:pic>
      <p:sp>
        <p:nvSpPr>
          <p:cNvPr id="18436" name="Line 8"/>
          <p:cNvSpPr>
            <a:spLocks noChangeShapeType="1"/>
          </p:cNvSpPr>
          <p:nvPr/>
        </p:nvSpPr>
        <p:spPr bwMode="auto">
          <a:xfrm>
            <a:off x="3540125" y="2900363"/>
            <a:ext cx="1584325" cy="360362"/>
          </a:xfrm>
          <a:prstGeom prst="line">
            <a:avLst/>
          </a:prstGeom>
          <a:noFill/>
          <a:ln w="12700">
            <a:solidFill>
              <a:srgbClr val="FF0000"/>
            </a:solidFill>
            <a:round/>
            <a:headEnd/>
            <a:tailEnd type="triangle" w="med" len="med"/>
          </a:ln>
        </p:spPr>
        <p:txBody>
          <a:bodyPr/>
          <a:lstStyle/>
          <a:p>
            <a:endParaRPr lang="zh-TW" altLang="en-US"/>
          </a:p>
        </p:txBody>
      </p:sp>
      <p:sp>
        <p:nvSpPr>
          <p:cNvPr id="18437" name="Rectangle 9"/>
          <p:cNvSpPr>
            <a:spLocks noChangeArrowheads="1"/>
          </p:cNvSpPr>
          <p:nvPr/>
        </p:nvSpPr>
        <p:spPr bwMode="auto">
          <a:xfrm>
            <a:off x="3021013" y="2836863"/>
            <a:ext cx="574675" cy="144462"/>
          </a:xfrm>
          <a:prstGeom prst="rect">
            <a:avLst/>
          </a:prstGeom>
          <a:solidFill>
            <a:srgbClr val="FFFF00">
              <a:alpha val="38823"/>
            </a:srgbClr>
          </a:solidFill>
          <a:ln w="9525">
            <a:noFill/>
            <a:miter lim="800000"/>
            <a:headEnd/>
            <a:tailEnd/>
          </a:ln>
        </p:spPr>
        <p:txBody>
          <a:bodyPr wrap="none" anchor="ctr"/>
          <a:lstStyle/>
          <a:p>
            <a:endParaRPr lang="zh-TW" altLang="en-US"/>
          </a:p>
        </p:txBody>
      </p:sp>
      <p:sp>
        <p:nvSpPr>
          <p:cNvPr id="18438" name="Oval 10"/>
          <p:cNvSpPr>
            <a:spLocks noChangeArrowheads="1"/>
          </p:cNvSpPr>
          <p:nvPr/>
        </p:nvSpPr>
        <p:spPr bwMode="auto">
          <a:xfrm>
            <a:off x="5435600" y="3213100"/>
            <a:ext cx="1152525" cy="287338"/>
          </a:xfrm>
          <a:prstGeom prst="ellipse">
            <a:avLst/>
          </a:prstGeom>
          <a:noFill/>
          <a:ln w="19050">
            <a:solidFill>
              <a:srgbClr val="FF0000"/>
            </a:solidFill>
            <a:round/>
            <a:headEnd/>
            <a:tailEnd/>
          </a:ln>
        </p:spPr>
        <p:txBody>
          <a:bodyPr wrap="none" anchor="ctr"/>
          <a:lstStyle/>
          <a:p>
            <a:endParaRPr lang="zh-TW" altLang="en-US"/>
          </a:p>
        </p:txBody>
      </p:sp>
      <p:sp>
        <p:nvSpPr>
          <p:cNvPr id="18439" name="Slide Number Placeholder 8"/>
          <p:cNvSpPr>
            <a:spLocks noGrp="1"/>
          </p:cNvSpPr>
          <p:nvPr>
            <p:ph type="sldNum" sz="quarter" idx="12"/>
          </p:nvPr>
        </p:nvSpPr>
        <p:spPr>
          <a:noFill/>
        </p:spPr>
        <p:txBody>
          <a:bodyPr/>
          <a:lstStyle/>
          <a:p>
            <a:fld id="{7A413BEA-C1A2-4755-9377-B916F385DFD1}" type="slidenum">
              <a:rPr lang="en-US" altLang="zh-TW" smtClean="0">
                <a:ea typeface="新細明體" charset="-120"/>
              </a:rPr>
              <a:pPr/>
              <a:t>4</a:t>
            </a:fld>
            <a:endParaRPr lang="en-US" altLang="zh-TW"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484584" y="1196752"/>
            <a:ext cx="7543800" cy="785812"/>
          </a:xfrm>
        </p:spPr>
        <p:txBody>
          <a:bodyPr/>
          <a:lstStyle/>
          <a:p>
            <a:pPr eaLnBrk="1" hangingPunct="1"/>
            <a:r>
              <a:rPr lang="en-US" altLang="zh-TW" sz="3200" dirty="0" smtClean="0">
                <a:latin typeface="Calibri"/>
                <a:cs typeface="Calibri"/>
              </a:rPr>
              <a:t>Other Conveniences</a:t>
            </a:r>
          </a:p>
        </p:txBody>
      </p:sp>
      <p:sp>
        <p:nvSpPr>
          <p:cNvPr id="59394" name="Rectangle 3"/>
          <p:cNvSpPr>
            <a:spLocks noGrp="1" noChangeArrowheads="1"/>
          </p:cNvSpPr>
          <p:nvPr>
            <p:ph type="body" idx="4294967295"/>
          </p:nvPr>
        </p:nvSpPr>
        <p:spPr>
          <a:xfrm>
            <a:off x="424259" y="2131789"/>
            <a:ext cx="7386638" cy="4124325"/>
          </a:xfrm>
        </p:spPr>
        <p:txBody>
          <a:bodyPr/>
          <a:lstStyle/>
          <a:p>
            <a:pPr eaLnBrk="1" hangingPunct="1">
              <a:lnSpc>
                <a:spcPct val="90000"/>
              </a:lnSpc>
            </a:pPr>
            <a:r>
              <a:rPr lang="en-US" altLang="zh-TW" sz="2800" b="1" dirty="0" smtClean="0">
                <a:latin typeface="Calibri"/>
                <a:cs typeface="Calibri"/>
              </a:rPr>
              <a:t>Garden Asian vegetables sale in Summer</a:t>
            </a:r>
          </a:p>
          <a:p>
            <a:pPr eaLnBrk="1" hangingPunct="1">
              <a:lnSpc>
                <a:spcPct val="90000"/>
              </a:lnSpc>
            </a:pPr>
            <a:r>
              <a:rPr lang="en-US" altLang="zh-TW" sz="2800" b="1" dirty="0" smtClean="0">
                <a:latin typeface="Calibri"/>
                <a:cs typeface="Calibri"/>
              </a:rPr>
              <a:t>ESOL classes</a:t>
            </a:r>
          </a:p>
          <a:p>
            <a:pPr eaLnBrk="1" hangingPunct="1">
              <a:lnSpc>
                <a:spcPct val="90000"/>
              </a:lnSpc>
            </a:pPr>
            <a:r>
              <a:rPr lang="en-US" altLang="zh-TW" sz="2800" b="1" dirty="0" smtClean="0">
                <a:latin typeface="Calibri"/>
                <a:cs typeface="Calibri"/>
              </a:rPr>
              <a:t>Discount tickets for Purdue shows</a:t>
            </a:r>
          </a:p>
          <a:p>
            <a:pPr eaLnBrk="1" hangingPunct="1">
              <a:lnSpc>
                <a:spcPct val="90000"/>
              </a:lnSpc>
            </a:pPr>
            <a:r>
              <a:rPr lang="en-US" altLang="zh-TW" sz="2800" b="1" dirty="0" smtClean="0">
                <a:latin typeface="Calibri"/>
                <a:cs typeface="Calibri"/>
              </a:rPr>
              <a:t>Trip to Chicago, Indy</a:t>
            </a:r>
          </a:p>
          <a:p>
            <a:pPr eaLnBrk="1" hangingPunct="1">
              <a:lnSpc>
                <a:spcPct val="90000"/>
              </a:lnSpc>
            </a:pPr>
            <a:r>
              <a:rPr lang="en-US" altLang="zh-TW" sz="2800" b="1" dirty="0" smtClean="0">
                <a:latin typeface="Calibri"/>
                <a:cs typeface="Calibri"/>
              </a:rPr>
              <a:t>Cooking or guitar lessons</a:t>
            </a:r>
          </a:p>
          <a:p>
            <a:pPr eaLnBrk="1" hangingPunct="1">
              <a:lnSpc>
                <a:spcPct val="90000"/>
              </a:lnSpc>
            </a:pPr>
            <a:r>
              <a:rPr lang="en-US" altLang="zh-TW" sz="2800" b="1" dirty="0" smtClean="0">
                <a:latin typeface="Calibri"/>
                <a:cs typeface="Calibri"/>
              </a:rPr>
              <a:t>Responsible maintenance (online request fix my house) vs. irresponsible housing manager</a:t>
            </a:r>
          </a:p>
        </p:txBody>
      </p:sp>
      <p:sp>
        <p:nvSpPr>
          <p:cNvPr id="59395" name="Rectangle 4"/>
          <p:cNvSpPr>
            <a:spLocks noChangeArrowheads="1"/>
          </p:cNvSpPr>
          <p:nvPr/>
        </p:nvSpPr>
        <p:spPr bwMode="auto">
          <a:xfrm>
            <a:off x="250825" y="476250"/>
            <a:ext cx="7705725" cy="642938"/>
          </a:xfrm>
          <a:prstGeom prst="rect">
            <a:avLst/>
          </a:prstGeom>
          <a:noFill/>
          <a:ln w="9525">
            <a:noFill/>
            <a:miter lim="800000"/>
            <a:headEnd/>
            <a:tailEnd/>
          </a:ln>
        </p:spPr>
        <p:txBody>
          <a:bodyPr anchor="b"/>
          <a:lstStyle/>
          <a:p>
            <a:r>
              <a:rPr lang="en-US" altLang="zh-TW" sz="4000" b="1" dirty="0">
                <a:solidFill>
                  <a:schemeClr val="tx2"/>
                </a:solidFill>
                <a:latin typeface="Calibri"/>
                <a:cs typeface="Calibri"/>
              </a:rPr>
              <a:t>Purdue Village (cont.)</a:t>
            </a:r>
          </a:p>
        </p:txBody>
      </p:sp>
      <p:sp>
        <p:nvSpPr>
          <p:cNvPr id="59396"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7353E618-E65B-43D3-BDB7-5522129A77DB}" type="slidenum">
              <a:rPr kumimoji="0" lang="en-US" altLang="zh-TW" sz="1000"/>
              <a:pPr algn="r"/>
              <a:t>40</a:t>
            </a:fld>
            <a:endParaRPr kumimoji="0" lang="en-US" altLang="zh-TW" sz="1000"/>
          </a:p>
        </p:txBody>
      </p:sp>
    </p:spTree>
    <p:extLst>
      <p:ext uri="{BB962C8B-B14F-4D97-AF65-F5344CB8AC3E}">
        <p14:creationId xmlns:p14="http://schemas.microsoft.com/office/powerpoint/2010/main" val="26260515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TW" sz="4000" dirty="0">
                <a:latin typeface="Calibri"/>
                <a:cs typeface="Calibri"/>
              </a:rPr>
              <a:t>On campus vs. Off campus</a:t>
            </a:r>
            <a:endParaRPr lang="en-US" sz="4000" dirty="0">
              <a:latin typeface="Calibri"/>
              <a:cs typeface="Calibri"/>
            </a:endParaRPr>
          </a:p>
        </p:txBody>
      </p:sp>
      <p:sp>
        <p:nvSpPr>
          <p:cNvPr id="2" name="Slide Number Placeholder 1"/>
          <p:cNvSpPr>
            <a:spLocks noGrp="1"/>
          </p:cNvSpPr>
          <p:nvPr>
            <p:ph type="sldNum" sz="quarter" idx="12"/>
          </p:nvPr>
        </p:nvSpPr>
        <p:spPr/>
        <p:txBody>
          <a:bodyPr/>
          <a:lstStyle/>
          <a:p>
            <a:pPr>
              <a:defRPr/>
            </a:pPr>
            <a:fld id="{2BD5D598-68CD-497B-ACCE-EBB666416B31}" type="slidenum">
              <a:rPr lang="en-US" altLang="zh-TW" smtClean="0"/>
              <a:pPr>
                <a:defRPr/>
              </a:pPr>
              <a:t>41</a:t>
            </a:fld>
            <a:endParaRPr lang="en-US" altLang="zh-TW"/>
          </a:p>
        </p:txBody>
      </p:sp>
      <p:graphicFrame>
        <p:nvGraphicFramePr>
          <p:cNvPr id="6" name="表格 4"/>
          <p:cNvGraphicFramePr>
            <a:graphicFrameLocks noGrp="1"/>
          </p:cNvGraphicFramePr>
          <p:nvPr>
            <p:extLst>
              <p:ext uri="{D42A27DB-BD31-4B8C-83A1-F6EECF244321}">
                <p14:modId xmlns:p14="http://schemas.microsoft.com/office/powerpoint/2010/main" val="1384706439"/>
              </p:ext>
            </p:extLst>
          </p:nvPr>
        </p:nvGraphicFramePr>
        <p:xfrm>
          <a:off x="571500" y="1622909"/>
          <a:ext cx="6592787" cy="4304332"/>
        </p:xfrm>
        <a:graphic>
          <a:graphicData uri="http://schemas.openxmlformats.org/drawingml/2006/table">
            <a:tbl>
              <a:tblPr firstRow="1" bandRow="1">
                <a:tableStyleId>{10A1B5D5-9B99-4C35-A422-299274C87663}</a:tableStyleId>
              </a:tblPr>
              <a:tblGrid>
                <a:gridCol w="1170067"/>
                <a:gridCol w="2758425"/>
                <a:gridCol w="2664295"/>
              </a:tblGrid>
              <a:tr h="544715">
                <a:tc>
                  <a:txBody>
                    <a:bodyPr/>
                    <a:lstStyle/>
                    <a:p>
                      <a:endParaRPr lang="zh-TW" altLang="en-US" sz="2400" dirty="0"/>
                    </a:p>
                  </a:txBody>
                  <a:tcPr/>
                </a:tc>
                <a:tc>
                  <a:txBody>
                    <a:bodyPr/>
                    <a:lstStyle/>
                    <a:p>
                      <a:r>
                        <a:rPr lang="en-US" altLang="zh-TW" sz="2400" dirty="0" smtClean="0"/>
                        <a:t>On Campus</a:t>
                      </a:r>
                      <a:endParaRPr lang="zh-TW" altLang="en-US" sz="2400" dirty="0"/>
                    </a:p>
                  </a:txBody>
                  <a:tcPr/>
                </a:tc>
                <a:tc>
                  <a:txBody>
                    <a:bodyPr/>
                    <a:lstStyle/>
                    <a:p>
                      <a:r>
                        <a:rPr lang="en-US" altLang="zh-TW" sz="2400" dirty="0" smtClean="0"/>
                        <a:t>Off Campus</a:t>
                      </a:r>
                      <a:endParaRPr lang="zh-TW" altLang="en-US" sz="2400" dirty="0"/>
                    </a:p>
                  </a:txBody>
                  <a:tcPr/>
                </a:tc>
              </a:tr>
              <a:tr h="544715">
                <a:tc rowSpan="4">
                  <a:txBody>
                    <a:bodyPr/>
                    <a:lstStyle/>
                    <a:p>
                      <a:r>
                        <a:rPr lang="zh-TW" altLang="en-US" sz="2000" dirty="0" smtClean="0"/>
                        <a:t>優點</a:t>
                      </a:r>
                      <a:endParaRPr lang="zh-TW" altLang="en-US" sz="2000" dirty="0">
                        <a:latin typeface="Apple LiGothic Medium"/>
                        <a:ea typeface="Apple LiGothic Medium"/>
                        <a:cs typeface="Apple LiGothic Medium"/>
                      </a:endParaRPr>
                    </a:p>
                  </a:txBody>
                  <a:tcPr anchor="ctr"/>
                </a:tc>
                <a:tc>
                  <a:txBody>
                    <a:bodyPr/>
                    <a:lstStyle/>
                    <a:p>
                      <a:r>
                        <a:rPr lang="zh-TW" altLang="en-US" sz="2000" dirty="0" smtClean="0"/>
                        <a:t>離學校近</a:t>
                      </a:r>
                      <a:endParaRPr lang="zh-TW" altLang="en-US" sz="2000" dirty="0">
                        <a:latin typeface="Apple LiGothic Medium"/>
                        <a:ea typeface="Apple LiGothic Medium"/>
                        <a:cs typeface="Apple LiGothic Medium"/>
                      </a:endParaRPr>
                    </a:p>
                  </a:txBody>
                  <a:tcPr/>
                </a:tc>
                <a:tc>
                  <a:txBody>
                    <a:bodyPr/>
                    <a:lstStyle/>
                    <a:p>
                      <a:r>
                        <a:rPr lang="zh-TW" altLang="en-US" sz="2000" dirty="0" smtClean="0">
                          <a:latin typeface="+mn-ea"/>
                          <a:ea typeface="+mn-ea"/>
                        </a:rPr>
                        <a:t>私人空間較大</a:t>
                      </a:r>
                      <a:endParaRPr lang="zh-TW" altLang="en-US" sz="2000" dirty="0">
                        <a:latin typeface="+mn-ea"/>
                        <a:ea typeface="+mn-ea"/>
                        <a:cs typeface="Apple LiGothic Medium"/>
                      </a:endParaRPr>
                    </a:p>
                  </a:txBody>
                  <a:tcPr/>
                </a:tc>
              </a:tr>
              <a:tr h="544715">
                <a:tc vMerge="1">
                  <a:txBody>
                    <a:bodyPr/>
                    <a:lstStyle/>
                    <a:p>
                      <a:endParaRPr lang="zh-TW" altLang="en-US" sz="2000" dirty="0">
                        <a:latin typeface="Apple LiGothic Medium"/>
                        <a:ea typeface="Apple LiGothic Medium"/>
                        <a:cs typeface="Apple LiGothic Medium"/>
                      </a:endParaRPr>
                    </a:p>
                  </a:txBody>
                  <a:tcPr/>
                </a:tc>
                <a:tc>
                  <a:txBody>
                    <a:bodyPr/>
                    <a:lstStyle/>
                    <a:p>
                      <a:r>
                        <a:rPr lang="zh-TW" altLang="en-US" sz="2000" dirty="0" smtClean="0"/>
                        <a:t>活動多</a:t>
                      </a:r>
                      <a:endParaRPr lang="zh-TW" altLang="en-US" sz="2000" dirty="0">
                        <a:latin typeface="Apple LiGothic Medium"/>
                        <a:ea typeface="Apple LiGothic Medium"/>
                        <a:cs typeface="Apple LiGothic Medium"/>
                      </a:endParaRPr>
                    </a:p>
                  </a:txBody>
                  <a:tcPr/>
                </a:tc>
                <a:tc>
                  <a:txBody>
                    <a:bodyPr/>
                    <a:lstStyle/>
                    <a:p>
                      <a:r>
                        <a:rPr lang="zh-TW" altLang="en-US" sz="2000" dirty="0" smtClean="0">
                          <a:latin typeface="+mn-ea"/>
                          <a:ea typeface="+mn-ea"/>
                          <a:cs typeface="Apple LiGothic Medium"/>
                        </a:rPr>
                        <a:t>離學校越遠越便宜</a:t>
                      </a:r>
                      <a:endParaRPr lang="zh-TW" altLang="en-US" sz="2000" dirty="0">
                        <a:latin typeface="+mn-ea"/>
                        <a:ea typeface="+mn-ea"/>
                        <a:cs typeface="Apple LiGothic Medium"/>
                      </a:endParaRPr>
                    </a:p>
                  </a:txBody>
                  <a:tcPr/>
                </a:tc>
              </a:tr>
              <a:tr h="544715">
                <a:tc vMerge="1">
                  <a:txBody>
                    <a:bodyPr/>
                    <a:lstStyle/>
                    <a:p>
                      <a:endParaRPr lang="zh-TW" altLang="en-US" sz="2000" dirty="0">
                        <a:latin typeface="Apple LiGothic Medium"/>
                        <a:ea typeface="Apple LiGothic Medium"/>
                        <a:cs typeface="Apple LiGothic Medium"/>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費用全包</a:t>
                      </a:r>
                      <a:endParaRPr lang="zh-TW" altLang="en-US" sz="2000" dirty="0" smtClean="0">
                        <a:latin typeface="Apple LiGothic Medium"/>
                        <a:ea typeface="Apple LiGothic Medium"/>
                        <a:cs typeface="Apple LiGothic Medium"/>
                      </a:endParaRPr>
                    </a:p>
                  </a:txBody>
                  <a:tcPr/>
                </a:tc>
                <a:tc>
                  <a:txBody>
                    <a:bodyPr/>
                    <a:lstStyle/>
                    <a:p>
                      <a:r>
                        <a:rPr lang="zh-TW" altLang="en-US" sz="2000" dirty="0" smtClean="0">
                          <a:latin typeface="+mn-ea"/>
                          <a:ea typeface="+mn-ea"/>
                        </a:rPr>
                        <a:t>在家開</a:t>
                      </a:r>
                      <a:r>
                        <a:rPr lang="en-US" altLang="zh-TW" sz="2000" dirty="0" smtClean="0">
                          <a:latin typeface="+mn-ea"/>
                          <a:ea typeface="+mn-ea"/>
                        </a:rPr>
                        <a:t>Party</a:t>
                      </a:r>
                      <a:endParaRPr lang="zh-TW" altLang="en-US" sz="2000" dirty="0">
                        <a:latin typeface="+mn-ea"/>
                        <a:ea typeface="+mn-ea"/>
                        <a:cs typeface="Apple LiGothic Medium"/>
                      </a:endParaRPr>
                    </a:p>
                  </a:txBody>
                  <a:tcPr/>
                </a:tc>
              </a:tr>
              <a:tr h="491327">
                <a:tc vMerge="1">
                  <a:txBody>
                    <a:bodyPr/>
                    <a:lstStyle/>
                    <a:p>
                      <a:endParaRPr lang="zh-TW" altLang="en-US" sz="2000" dirty="0">
                        <a:latin typeface="Apple LiGothic Medium"/>
                        <a:ea typeface="Apple LiGothic Medium"/>
                        <a:cs typeface="Apple LiGothic Medium"/>
                      </a:endParaRPr>
                    </a:p>
                  </a:txBody>
                  <a:tcPr/>
                </a:tc>
                <a:tc>
                  <a:txBody>
                    <a:bodyPr/>
                    <a:lstStyle/>
                    <a:p>
                      <a:r>
                        <a:rPr lang="zh-TW" altLang="en-US" sz="2000" b="0" dirty="0" smtClean="0"/>
                        <a:t>修繕快速方便</a:t>
                      </a:r>
                      <a:endParaRPr lang="en-US" sz="2000" b="0" dirty="0"/>
                    </a:p>
                  </a:txBody>
                  <a:tcPr/>
                </a:tc>
                <a:tc>
                  <a:txBody>
                    <a:bodyPr/>
                    <a:lstStyle/>
                    <a:p>
                      <a:endParaRPr lang="en-US" dirty="0"/>
                    </a:p>
                  </a:txBody>
                  <a:tcPr/>
                </a:tc>
              </a:tr>
              <a:tr h="544715">
                <a:tc rowSpan="3">
                  <a:txBody>
                    <a:bodyPr/>
                    <a:lstStyle/>
                    <a:p>
                      <a:r>
                        <a:rPr lang="zh-TW" altLang="en-US" sz="2000" dirty="0" smtClean="0"/>
                        <a:t>缺點</a:t>
                      </a:r>
                      <a:endParaRPr lang="zh-TW" altLang="en-US" sz="2000" dirty="0">
                        <a:latin typeface="Apple LiGothic Medium"/>
                        <a:ea typeface="Apple LiGothic Medium"/>
                        <a:cs typeface="Apple LiGothic Medium"/>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t>空間較小</a:t>
                      </a:r>
                      <a:endParaRPr lang="zh-TW" altLang="en-US" sz="2000" b="0" dirty="0" smtClean="0">
                        <a:latin typeface="Apple LiGothic Medium"/>
                        <a:ea typeface="Apple LiGothic Medium"/>
                        <a:cs typeface="Apple LiGothic Medium"/>
                      </a:endParaRPr>
                    </a:p>
                  </a:txBody>
                  <a:tcPr/>
                </a:tc>
                <a:tc>
                  <a:txBody>
                    <a:bodyPr/>
                    <a:lstStyle/>
                    <a:p>
                      <a:r>
                        <a:rPr lang="zh-TW" altLang="en-US" sz="2000" dirty="0" smtClean="0"/>
                        <a:t>白手起家</a:t>
                      </a:r>
                      <a:endParaRPr lang="zh-TW" altLang="en-US" sz="2000" dirty="0">
                        <a:latin typeface="Apple LiGothic Medium"/>
                        <a:ea typeface="Apple LiGothic Medium"/>
                        <a:cs typeface="Apple LiGothic Medium"/>
                      </a:endParaRPr>
                    </a:p>
                  </a:txBody>
                  <a:tcPr/>
                </a:tc>
              </a:tr>
              <a:tr h="544715">
                <a:tc vMerge="1">
                  <a:txBody>
                    <a:bodyPr/>
                    <a:lstStyle/>
                    <a:p>
                      <a:endParaRPr lang="zh-TW" altLang="en-US" sz="2000" dirty="0">
                        <a:latin typeface="Apple LiGothic Medium"/>
                        <a:ea typeface="Apple LiGothic Medium"/>
                        <a:cs typeface="Apple LiGothic Medium"/>
                      </a:endParaRPr>
                    </a:p>
                  </a:txBody>
                  <a:tcPr/>
                </a:tc>
                <a:tc>
                  <a:txBody>
                    <a:bodyPr/>
                    <a:lstStyle/>
                    <a:p>
                      <a:r>
                        <a:rPr lang="zh-TW" altLang="en-US" sz="2000" b="0" dirty="0" smtClean="0">
                          <a:latin typeface="+mn-ea"/>
                          <a:ea typeface="+mn-ea"/>
                          <a:cs typeface="Apple LiGothic Medium"/>
                        </a:rPr>
                        <a:t>不能申請學校停車證</a:t>
                      </a:r>
                      <a:endParaRPr lang="zh-TW" altLang="en-US" sz="2000" b="0" dirty="0">
                        <a:latin typeface="+mn-ea"/>
                        <a:ea typeface="+mn-ea"/>
                        <a:cs typeface="Apple LiGothic Medium"/>
                      </a:endParaRPr>
                    </a:p>
                  </a:txBody>
                  <a:tcPr/>
                </a:tc>
                <a:tc>
                  <a:txBody>
                    <a:bodyPr/>
                    <a:lstStyle/>
                    <a:p>
                      <a:r>
                        <a:rPr lang="zh-TW" altLang="en-US" sz="2000" dirty="0" smtClean="0"/>
                        <a:t>往返學校花費時間</a:t>
                      </a:r>
                      <a:endParaRPr lang="zh-TW" altLang="en-US" sz="2000" dirty="0">
                        <a:latin typeface="Apple LiGothic Medium"/>
                        <a:ea typeface="Apple LiGothic Medium"/>
                        <a:cs typeface="Apple LiGothic Medium"/>
                      </a:endParaRPr>
                    </a:p>
                  </a:txBody>
                  <a:tcPr/>
                </a:tc>
              </a:tr>
              <a:tr h="544715">
                <a:tc vMerge="1">
                  <a:txBody>
                    <a:bodyPr/>
                    <a:lstStyle/>
                    <a:p>
                      <a:endParaRPr lang="zh-TW" altLang="en-US" sz="2000" dirty="0">
                        <a:latin typeface="Apple LiGothic Medium"/>
                        <a:ea typeface="Apple LiGothic Medium"/>
                        <a:cs typeface="Apple LiGothic Medium"/>
                      </a:endParaRPr>
                    </a:p>
                  </a:txBody>
                  <a:tcPr/>
                </a:tc>
                <a:tc>
                  <a:txBody>
                    <a:bodyPr/>
                    <a:lstStyle/>
                    <a:p>
                      <a:endParaRPr lang="zh-TW" altLang="en-US" sz="2000" dirty="0">
                        <a:latin typeface="Apple LiGothic Medium"/>
                        <a:ea typeface="Apple LiGothic Medium"/>
                        <a:cs typeface="Apple LiGothic Medium"/>
                      </a:endParaRPr>
                    </a:p>
                  </a:txBody>
                  <a:tcPr/>
                </a:tc>
                <a:tc>
                  <a:txBody>
                    <a:bodyPr/>
                    <a:lstStyle/>
                    <a:p>
                      <a:r>
                        <a:rPr lang="zh-TW" altLang="en-US" sz="2000" dirty="0" smtClean="0"/>
                        <a:t>房租不含雜費</a:t>
                      </a:r>
                      <a:endParaRPr lang="zh-TW" altLang="en-US" sz="2000" dirty="0">
                        <a:latin typeface="Apple LiGothic Medium"/>
                        <a:ea typeface="Apple LiGothic Medium"/>
                        <a:cs typeface="Apple LiGothic Medium"/>
                      </a:endParaRPr>
                    </a:p>
                  </a:txBody>
                  <a:tcPr/>
                </a:tc>
              </a:tr>
            </a:tbl>
          </a:graphicData>
        </a:graphic>
      </p:graphicFrame>
      <p:sp>
        <p:nvSpPr>
          <p:cNvPr id="4" name="Rectangle 3"/>
          <p:cNvSpPr/>
          <p:nvPr/>
        </p:nvSpPr>
        <p:spPr>
          <a:xfrm>
            <a:off x="4211960" y="1556792"/>
            <a:ext cx="3024336" cy="4392488"/>
          </a:xfrm>
          <a:prstGeom prst="rect">
            <a:avLst/>
          </a:prstGeom>
          <a:noFill/>
          <a:ln w="57150" cmpd="sng">
            <a:solidFill>
              <a:srgbClr val="80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8163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2238"/>
            <a:ext cx="7543800" cy="1002506"/>
          </a:xfrm>
        </p:spPr>
        <p:txBody>
          <a:bodyPr/>
          <a:lstStyle/>
          <a:p>
            <a:r>
              <a:rPr lang="en-US" altLang="zh-TW" sz="4000" dirty="0" smtClean="0">
                <a:latin typeface="Calibri"/>
                <a:cs typeface="Calibri"/>
              </a:rPr>
              <a:t>Off</a:t>
            </a:r>
            <a:r>
              <a:rPr lang="zh-TW" altLang="en-US" sz="4000" dirty="0" smtClean="0">
                <a:latin typeface="Calibri"/>
                <a:cs typeface="Calibri"/>
              </a:rPr>
              <a:t> </a:t>
            </a:r>
            <a:r>
              <a:rPr lang="en-US" altLang="zh-TW" sz="4000" dirty="0" smtClean="0">
                <a:latin typeface="Calibri"/>
                <a:cs typeface="Calibri"/>
              </a:rPr>
              <a:t>Campus</a:t>
            </a:r>
            <a:r>
              <a:rPr lang="zh-TW" altLang="en-US" sz="4000" dirty="0" smtClean="0">
                <a:latin typeface="Calibri"/>
                <a:cs typeface="Calibri"/>
              </a:rPr>
              <a:t> - </a:t>
            </a:r>
            <a:r>
              <a:rPr lang="en-US" sz="4000" dirty="0" smtClean="0">
                <a:latin typeface="Calibri"/>
                <a:cs typeface="Calibri"/>
              </a:rPr>
              <a:t>Considerations</a:t>
            </a:r>
            <a:endParaRPr lang="en-US" sz="4000" dirty="0">
              <a:latin typeface="Calibri"/>
              <a:cs typeface="Calibri"/>
            </a:endParaRPr>
          </a:p>
        </p:txBody>
      </p:sp>
      <p:sp>
        <p:nvSpPr>
          <p:cNvPr id="4" name="Content Placeholder 3"/>
          <p:cNvSpPr>
            <a:spLocks noGrp="1"/>
          </p:cNvSpPr>
          <p:nvPr>
            <p:ph idx="1"/>
          </p:nvPr>
        </p:nvSpPr>
        <p:spPr>
          <a:xfrm>
            <a:off x="395536" y="1340768"/>
            <a:ext cx="8229600" cy="5022105"/>
          </a:xfrm>
        </p:spPr>
        <p:txBody>
          <a:bodyPr>
            <a:normAutofit/>
          </a:bodyPr>
          <a:lstStyle/>
          <a:p>
            <a:r>
              <a:rPr lang="zh-TW" altLang="en-US" dirty="0" smtClean="0">
                <a:latin typeface="Calibri" pitchFamily="34" charset="0"/>
                <a:ea typeface="微軟正黑體" pitchFamily="34" charset="-120"/>
                <a:cs typeface="BiauKai"/>
              </a:rPr>
              <a:t>交通</a:t>
            </a:r>
            <a:endParaRPr lang="en-US" altLang="zh-TW" dirty="0" smtClean="0">
              <a:latin typeface="Calibri" pitchFamily="34" charset="0"/>
              <a:ea typeface="微軟正黑體" pitchFamily="34" charset="-120"/>
              <a:cs typeface="BiauKai"/>
            </a:endParaRPr>
          </a:p>
          <a:p>
            <a:pPr lvl="1"/>
            <a:r>
              <a:rPr lang="zh-TW" altLang="en-US" dirty="0" smtClean="0">
                <a:latin typeface="Calibri" pitchFamily="34" charset="0"/>
                <a:ea typeface="微軟正黑體" pitchFamily="34" charset="-120"/>
                <a:cs typeface="BiauKai"/>
              </a:rPr>
              <a:t>是否要買車</a:t>
            </a:r>
            <a:endParaRPr lang="en-US" altLang="zh-TW" dirty="0" smtClean="0">
              <a:latin typeface="Calibri" pitchFamily="34" charset="0"/>
              <a:ea typeface="微軟正黑體" pitchFamily="34" charset="-120"/>
              <a:cs typeface="BiauKai"/>
            </a:endParaRPr>
          </a:p>
          <a:p>
            <a:pPr lvl="1"/>
            <a:r>
              <a:rPr lang="zh-TW" altLang="en-US" dirty="0" smtClean="0">
                <a:latin typeface="Calibri" pitchFamily="34" charset="0"/>
                <a:ea typeface="微軟正黑體" pitchFamily="34" charset="-120"/>
                <a:cs typeface="BiauKai"/>
              </a:rPr>
              <a:t>學校停車問題</a:t>
            </a:r>
            <a:endParaRPr lang="en-US" altLang="zh-TW" dirty="0" smtClean="0">
              <a:latin typeface="Calibri" pitchFamily="34" charset="0"/>
              <a:ea typeface="微軟正黑體" pitchFamily="34" charset="-120"/>
              <a:cs typeface="BiauKai"/>
            </a:endParaRPr>
          </a:p>
          <a:p>
            <a:pPr lvl="1"/>
            <a:r>
              <a:rPr lang="zh-TW" altLang="en-US" dirty="0" smtClean="0">
                <a:latin typeface="Calibri" pitchFamily="34" charset="0"/>
                <a:ea typeface="微軟正黑體" pitchFamily="34" charset="-120"/>
                <a:cs typeface="BiauKai"/>
              </a:rPr>
              <a:t>公車平日每</a:t>
            </a:r>
            <a:r>
              <a:rPr lang="en-US" altLang="zh-TW" dirty="0" smtClean="0">
                <a:latin typeface="Calibri" pitchFamily="34" charset="0"/>
                <a:ea typeface="微軟正黑體" pitchFamily="34" charset="-120"/>
                <a:cs typeface="BiauKai"/>
              </a:rPr>
              <a:t>30</a:t>
            </a:r>
            <a:r>
              <a:rPr lang="zh-TW" altLang="en-US" dirty="0" smtClean="0">
                <a:latin typeface="Calibri" pitchFamily="34" charset="0"/>
                <a:ea typeface="微軟正黑體" pitchFamily="34" charset="-120"/>
                <a:cs typeface="BiauKai"/>
              </a:rPr>
              <a:t>分鐘一班，假日每小時一班</a:t>
            </a:r>
            <a:endParaRPr lang="en-US" altLang="zh-TW" dirty="0" smtClean="0">
              <a:latin typeface="Calibri" pitchFamily="34" charset="0"/>
              <a:ea typeface="微軟正黑體" pitchFamily="34" charset="-120"/>
              <a:cs typeface="BiauKai"/>
            </a:endParaRPr>
          </a:p>
          <a:p>
            <a:pPr lvl="1"/>
            <a:r>
              <a:rPr lang="zh-TW" altLang="en-US" dirty="0" smtClean="0">
                <a:latin typeface="Calibri" pitchFamily="34" charset="0"/>
                <a:ea typeface="微軟正黑體" pitchFamily="34" charset="-120"/>
                <a:cs typeface="BiauKai"/>
              </a:rPr>
              <a:t>雪天開車</a:t>
            </a:r>
            <a:endParaRPr lang="en-US" altLang="zh-TW" dirty="0" smtClean="0">
              <a:latin typeface="Calibri" pitchFamily="34" charset="0"/>
              <a:ea typeface="微軟正黑體" pitchFamily="34" charset="-120"/>
              <a:cs typeface="BiauKai"/>
            </a:endParaRPr>
          </a:p>
          <a:p>
            <a:r>
              <a:rPr lang="zh-TW" altLang="en-US" dirty="0" smtClean="0">
                <a:latin typeface="Calibri" pitchFamily="34" charset="0"/>
                <a:ea typeface="微軟正黑體" pitchFamily="34" charset="-120"/>
                <a:cs typeface="BiauKai"/>
              </a:rPr>
              <a:t>煮飯</a:t>
            </a:r>
            <a:r>
              <a:rPr lang="en-US" altLang="zh-TW" dirty="0" smtClean="0">
                <a:latin typeface="Calibri" pitchFamily="34" charset="0"/>
                <a:ea typeface="微軟正黑體" pitchFamily="34" charset="-120"/>
                <a:cs typeface="BiauKai"/>
              </a:rPr>
              <a:t>or</a:t>
            </a:r>
            <a:r>
              <a:rPr lang="zh-TW" altLang="en-US" dirty="0" smtClean="0">
                <a:latin typeface="Calibri" pitchFamily="34" charset="0"/>
                <a:ea typeface="微軟正黑體" pitchFamily="34" charset="-120"/>
                <a:cs typeface="BiauKai"/>
              </a:rPr>
              <a:t>外食</a:t>
            </a:r>
            <a:endParaRPr lang="en-US" altLang="zh-TW" dirty="0" smtClean="0">
              <a:latin typeface="Calibri" pitchFamily="34" charset="0"/>
              <a:ea typeface="微軟正黑體" pitchFamily="34" charset="-120"/>
              <a:cs typeface="BiauKai"/>
            </a:endParaRPr>
          </a:p>
          <a:p>
            <a:pPr lvl="1"/>
            <a:r>
              <a:rPr lang="zh-TW" altLang="en-US" dirty="0" smtClean="0">
                <a:latin typeface="Calibri" pitchFamily="34" charset="0"/>
                <a:ea typeface="微軟正黑體" pitchFamily="34" charset="-120"/>
                <a:cs typeface="BiauKai"/>
              </a:rPr>
              <a:t>外食熱量高，花費多，但省時間</a:t>
            </a:r>
            <a:endParaRPr lang="en-US" altLang="zh-TW" dirty="0" smtClean="0">
              <a:latin typeface="Calibri" pitchFamily="34" charset="0"/>
              <a:ea typeface="微軟正黑體" pitchFamily="34" charset="-120"/>
              <a:cs typeface="BiauKai"/>
            </a:endParaRPr>
          </a:p>
          <a:p>
            <a:r>
              <a:rPr lang="zh-TW" altLang="en-US" dirty="0" smtClean="0">
                <a:latin typeface="Calibri" pitchFamily="34" charset="0"/>
                <a:ea typeface="微軟正黑體" pitchFamily="34" charset="-120"/>
                <a:cs typeface="BiauKai"/>
              </a:rPr>
              <a:t>房間空間</a:t>
            </a:r>
            <a:endParaRPr lang="en-US" altLang="zh-TW" dirty="0" smtClean="0">
              <a:latin typeface="Calibri" pitchFamily="34" charset="0"/>
              <a:ea typeface="微軟正黑體" pitchFamily="34" charset="-120"/>
              <a:cs typeface="BiauKai"/>
            </a:endParaRPr>
          </a:p>
          <a:p>
            <a:pPr lvl="1"/>
            <a:r>
              <a:rPr lang="zh-TW" altLang="en-US" dirty="0" smtClean="0">
                <a:latin typeface="Calibri" pitchFamily="34" charset="0"/>
                <a:ea typeface="微軟正黑體" pitchFamily="34" charset="-120"/>
                <a:cs typeface="BiauKai"/>
              </a:rPr>
              <a:t>活動空間</a:t>
            </a:r>
            <a:endParaRPr lang="en-US" altLang="zh-TW" dirty="0" smtClean="0">
              <a:latin typeface="Calibri" pitchFamily="34" charset="0"/>
              <a:ea typeface="微軟正黑體" pitchFamily="34" charset="-120"/>
              <a:cs typeface="BiauKai"/>
            </a:endParaRPr>
          </a:p>
          <a:p>
            <a:pPr lvl="1"/>
            <a:r>
              <a:rPr lang="zh-TW" altLang="en-US" dirty="0" smtClean="0">
                <a:latin typeface="Calibri" pitchFamily="34" charset="0"/>
                <a:ea typeface="微軟正黑體" pitchFamily="34" charset="-120"/>
                <a:cs typeface="BiauKai"/>
              </a:rPr>
              <a:t>物品收納擺放</a:t>
            </a:r>
            <a:endParaRPr lang="en-US" altLang="zh-TW" dirty="0" smtClean="0">
              <a:latin typeface="Calibri" pitchFamily="34" charset="0"/>
              <a:ea typeface="微軟正黑體" pitchFamily="34" charset="-120"/>
              <a:cs typeface="BiauKai"/>
            </a:endParaRPr>
          </a:p>
          <a:p>
            <a:pPr lvl="1"/>
            <a:endParaRPr lang="en-US" altLang="zh-TW" dirty="0" smtClean="0">
              <a:latin typeface="BiauKai"/>
              <a:ea typeface="BiauKai"/>
              <a:cs typeface="BiauKai"/>
            </a:endParaRPr>
          </a:p>
          <a:p>
            <a:endParaRPr lang="en-US" dirty="0">
              <a:latin typeface="BiauKai"/>
              <a:ea typeface="BiauKai"/>
              <a:cs typeface="BiauKai"/>
            </a:endParaRPr>
          </a:p>
        </p:txBody>
      </p:sp>
      <p:sp>
        <p:nvSpPr>
          <p:cNvPr id="2" name="Slide Number Placeholder 1"/>
          <p:cNvSpPr>
            <a:spLocks noGrp="1"/>
          </p:cNvSpPr>
          <p:nvPr>
            <p:ph type="sldNum" sz="quarter" idx="12"/>
          </p:nvPr>
        </p:nvSpPr>
        <p:spPr/>
        <p:txBody>
          <a:bodyPr/>
          <a:lstStyle/>
          <a:p>
            <a:pPr>
              <a:defRPr/>
            </a:pPr>
            <a:fld id="{2BD5D598-68CD-497B-ACCE-EBB666416B31}" type="slidenum">
              <a:rPr lang="en-US" altLang="zh-TW" smtClean="0"/>
              <a:pPr>
                <a:defRPr/>
              </a:pPr>
              <a:t>42</a:t>
            </a:fld>
            <a:endParaRPr lang="en-US" altLang="zh-TW"/>
          </a:p>
        </p:txBody>
      </p:sp>
    </p:spTree>
    <p:extLst>
      <p:ext uri="{BB962C8B-B14F-4D97-AF65-F5344CB8AC3E}">
        <p14:creationId xmlns:p14="http://schemas.microsoft.com/office/powerpoint/2010/main" val="11925152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alibri"/>
                <a:cs typeface="Calibri"/>
              </a:rPr>
              <a:t>Apartments</a:t>
            </a:r>
            <a:endParaRPr lang="en-US" sz="4000" dirty="0">
              <a:latin typeface="Calibri"/>
              <a:cs typeface="Calibri"/>
            </a:endParaRPr>
          </a:p>
        </p:txBody>
      </p:sp>
      <p:sp>
        <p:nvSpPr>
          <p:cNvPr id="3" name="Content Placeholder 2"/>
          <p:cNvSpPr>
            <a:spLocks noGrp="1"/>
          </p:cNvSpPr>
          <p:nvPr>
            <p:ph idx="1"/>
          </p:nvPr>
        </p:nvSpPr>
        <p:spPr>
          <a:xfrm>
            <a:off x="590872" y="1719263"/>
            <a:ext cx="8229600" cy="4411662"/>
          </a:xfrm>
        </p:spPr>
        <p:txBody>
          <a:bodyPr>
            <a:normAutofit fontScale="77500" lnSpcReduction="20000"/>
          </a:bodyPr>
          <a:lstStyle/>
          <a:p>
            <a:r>
              <a:rPr lang="en-US" altLang="zh-TW" dirty="0">
                <a:latin typeface="Calibri"/>
                <a:cs typeface="Calibri"/>
              </a:rPr>
              <a:t>McCormick Place</a:t>
            </a:r>
          </a:p>
          <a:p>
            <a:r>
              <a:rPr lang="en-US" altLang="zh-TW" dirty="0" smtClean="0">
                <a:latin typeface="Calibri"/>
                <a:cs typeface="Calibri"/>
              </a:rPr>
              <a:t>Franklin </a:t>
            </a:r>
            <a:r>
              <a:rPr lang="en-US" altLang="zh-TW" dirty="0">
                <a:latin typeface="Calibri"/>
                <a:cs typeface="Calibri"/>
              </a:rPr>
              <a:t>Park</a:t>
            </a:r>
          </a:p>
          <a:p>
            <a:r>
              <a:rPr lang="en-US" altLang="zh-TW" dirty="0" smtClean="0">
                <a:latin typeface="Calibri"/>
                <a:cs typeface="Calibri"/>
              </a:rPr>
              <a:t>The Lodge</a:t>
            </a:r>
          </a:p>
          <a:p>
            <a:r>
              <a:rPr lang="en-US" altLang="zh-TW" dirty="0" smtClean="0">
                <a:latin typeface="Calibri"/>
                <a:cs typeface="Calibri"/>
              </a:rPr>
              <a:t>River Market</a:t>
            </a:r>
            <a:endParaRPr lang="en-US" altLang="zh-TW" dirty="0">
              <a:latin typeface="Calibri"/>
              <a:cs typeface="Calibri"/>
            </a:endParaRPr>
          </a:p>
          <a:p>
            <a:r>
              <a:rPr lang="en-US" altLang="zh-TW" dirty="0" smtClean="0">
                <a:latin typeface="Calibri"/>
                <a:cs typeface="Calibri"/>
              </a:rPr>
              <a:t>Salem </a:t>
            </a:r>
            <a:r>
              <a:rPr lang="en-US" altLang="zh-TW" dirty="0">
                <a:latin typeface="Calibri"/>
                <a:cs typeface="Calibri"/>
              </a:rPr>
              <a:t>Courthouse</a:t>
            </a:r>
          </a:p>
          <a:p>
            <a:r>
              <a:rPr lang="en-US" altLang="zh-TW" dirty="0" smtClean="0">
                <a:latin typeface="Calibri"/>
                <a:cs typeface="Calibri"/>
              </a:rPr>
              <a:t>Campus Suites</a:t>
            </a:r>
          </a:p>
          <a:p>
            <a:r>
              <a:rPr lang="en-US" altLang="zh-TW" dirty="0">
                <a:latin typeface="Calibri"/>
                <a:cs typeface="Calibri"/>
              </a:rPr>
              <a:t>Beau </a:t>
            </a:r>
            <a:r>
              <a:rPr lang="en-US" altLang="zh-TW" dirty="0" err="1" smtClean="0">
                <a:latin typeface="Calibri"/>
                <a:cs typeface="Calibri"/>
              </a:rPr>
              <a:t>Jardin</a:t>
            </a:r>
            <a:endParaRPr lang="en-US" altLang="zh-TW" dirty="0" smtClean="0">
              <a:latin typeface="Calibri"/>
              <a:cs typeface="Calibri"/>
            </a:endParaRPr>
          </a:p>
          <a:p>
            <a:r>
              <a:rPr lang="en-US" altLang="zh-TW" dirty="0" smtClean="0">
                <a:latin typeface="Calibri"/>
                <a:cs typeface="Calibri"/>
              </a:rPr>
              <a:t>Copper Beech</a:t>
            </a:r>
          </a:p>
          <a:p>
            <a:r>
              <a:rPr lang="en-US" altLang="zh-TW" dirty="0" err="1" smtClean="0">
                <a:latin typeface="Calibri"/>
                <a:cs typeface="Calibri"/>
              </a:rPr>
              <a:t>Willowbrook</a:t>
            </a:r>
            <a:endParaRPr lang="en-US" altLang="zh-TW" dirty="0" smtClean="0">
              <a:latin typeface="Calibri"/>
              <a:cs typeface="Calibri"/>
            </a:endParaRPr>
          </a:p>
          <a:p>
            <a:r>
              <a:rPr lang="en-US" altLang="zh-TW" dirty="0" smtClean="0">
                <a:latin typeface="Calibri"/>
                <a:cs typeface="Calibri"/>
              </a:rPr>
              <a:t>Mayfair</a:t>
            </a:r>
          </a:p>
          <a:p>
            <a:r>
              <a:rPr lang="en-US" altLang="zh-TW" dirty="0" smtClean="0">
                <a:latin typeface="Calibri"/>
                <a:cs typeface="Calibri"/>
              </a:rPr>
              <a:t>The Cottages</a:t>
            </a:r>
          </a:p>
          <a:p>
            <a:r>
              <a:rPr lang="en-US" altLang="zh-TW" dirty="0" err="1" smtClean="0">
                <a:latin typeface="Calibri"/>
                <a:cs typeface="Calibri"/>
              </a:rPr>
              <a:t>Baywater</a:t>
            </a:r>
            <a:endParaRPr lang="en-US" altLang="zh-TW" dirty="0" smtClean="0">
              <a:latin typeface="Calibri"/>
              <a:cs typeface="Calibri"/>
            </a:endParaRPr>
          </a:p>
          <a:p>
            <a:pPr>
              <a:lnSpc>
                <a:spcPct val="150000"/>
              </a:lnSpc>
            </a:pPr>
            <a:endParaRPr lang="zh-TW" altLang="en-US" dirty="0">
              <a:solidFill>
                <a:schemeClr val="accent6">
                  <a:lumMod val="75000"/>
                </a:schemeClr>
              </a:solidFill>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12"/>
          </p:nvPr>
        </p:nvSpPr>
        <p:spPr/>
        <p:txBody>
          <a:bodyPr/>
          <a:lstStyle/>
          <a:p>
            <a:pPr>
              <a:defRPr/>
            </a:pPr>
            <a:fld id="{3EAC2CDC-1B40-434C-AC47-33F4E39A8A0E}" type="slidenum">
              <a:rPr lang="en-US" altLang="zh-TW" smtClean="0"/>
              <a:pPr>
                <a:defRPr/>
              </a:pPr>
              <a:t>43</a:t>
            </a:fld>
            <a:endParaRPr lang="en-US" altLang="zh-TW"/>
          </a:p>
        </p:txBody>
      </p:sp>
    </p:spTree>
    <p:extLst>
      <p:ext uri="{BB962C8B-B14F-4D97-AF65-F5344CB8AC3E}">
        <p14:creationId xmlns:p14="http://schemas.microsoft.com/office/powerpoint/2010/main" val="113035917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32" y="-459432"/>
            <a:ext cx="7859216" cy="1295400"/>
          </a:xfrm>
        </p:spPr>
        <p:txBody>
          <a:bodyPr/>
          <a:lstStyle/>
          <a:p>
            <a:r>
              <a:rPr lang="en-US" altLang="zh-TW" sz="4000" dirty="0" smtClean="0">
                <a:latin typeface="Calibri"/>
                <a:cs typeface="Calibri"/>
              </a:rPr>
              <a:t>Location</a:t>
            </a:r>
            <a:endParaRPr lang="en-US" sz="4000" dirty="0">
              <a:latin typeface="Calibri"/>
              <a:cs typeface="Calibri"/>
            </a:endParaRPr>
          </a:p>
        </p:txBody>
      </p:sp>
      <p:sp>
        <p:nvSpPr>
          <p:cNvPr id="4" name="Slide Number Placeholder 3"/>
          <p:cNvSpPr>
            <a:spLocks noGrp="1"/>
          </p:cNvSpPr>
          <p:nvPr>
            <p:ph type="sldNum" sz="quarter" idx="12"/>
          </p:nvPr>
        </p:nvSpPr>
        <p:spPr/>
        <p:txBody>
          <a:bodyPr/>
          <a:lstStyle/>
          <a:p>
            <a:pPr>
              <a:defRPr/>
            </a:pPr>
            <a:fld id="{3EAC2CDC-1B40-434C-AC47-33F4E39A8A0E}" type="slidenum">
              <a:rPr lang="en-US" altLang="zh-TW" smtClean="0"/>
              <a:pPr>
                <a:defRPr/>
              </a:pPr>
              <a:t>44</a:t>
            </a:fld>
            <a:endParaRPr lang="en-US" altLang="zh-TW"/>
          </a:p>
        </p:txBody>
      </p:sp>
      <p:sp>
        <p:nvSpPr>
          <p:cNvPr id="3" name="TextBox 2"/>
          <p:cNvSpPr txBox="1"/>
          <p:nvPr/>
        </p:nvSpPr>
        <p:spPr>
          <a:xfrm>
            <a:off x="3131840" y="332656"/>
            <a:ext cx="3159839" cy="369332"/>
          </a:xfrm>
          <a:prstGeom prst="rect">
            <a:avLst/>
          </a:prstGeom>
          <a:noFill/>
        </p:spPr>
        <p:txBody>
          <a:bodyPr wrap="none" rtlCol="0">
            <a:spAutoFit/>
          </a:bodyPr>
          <a:lstStyle/>
          <a:p>
            <a:r>
              <a:rPr lang="en-US" dirty="0" err="1" smtClean="0"/>
              <a:t>CityBus</a:t>
            </a:r>
            <a:r>
              <a:rPr lang="en-US" dirty="0" smtClean="0"/>
              <a:t>: </a:t>
            </a:r>
            <a:r>
              <a:rPr lang="en-US" dirty="0" smtClean="0">
                <a:hlinkClick r:id="rId3"/>
              </a:rPr>
              <a:t>http://gocitybus.com</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10" y="713436"/>
            <a:ext cx="5676214" cy="599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115616" y="2996952"/>
            <a:ext cx="57606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20" name="Oval 19"/>
          <p:cNvSpPr/>
          <p:nvPr/>
        </p:nvSpPr>
        <p:spPr>
          <a:xfrm>
            <a:off x="1907704" y="713436"/>
            <a:ext cx="648072" cy="339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21" name="Oval 20"/>
          <p:cNvSpPr/>
          <p:nvPr/>
        </p:nvSpPr>
        <p:spPr>
          <a:xfrm>
            <a:off x="2483768" y="2276872"/>
            <a:ext cx="57606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22" name="Oval 21"/>
          <p:cNvSpPr/>
          <p:nvPr/>
        </p:nvSpPr>
        <p:spPr>
          <a:xfrm>
            <a:off x="3347864" y="1628800"/>
            <a:ext cx="720080"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23" name="Oval 22"/>
          <p:cNvSpPr/>
          <p:nvPr/>
        </p:nvSpPr>
        <p:spPr>
          <a:xfrm>
            <a:off x="3779912" y="6237312"/>
            <a:ext cx="57606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25" name="Oval 24"/>
          <p:cNvSpPr/>
          <p:nvPr/>
        </p:nvSpPr>
        <p:spPr>
          <a:xfrm>
            <a:off x="3779912" y="2636912"/>
            <a:ext cx="57606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26" name="Oval 25"/>
          <p:cNvSpPr/>
          <p:nvPr/>
        </p:nvSpPr>
        <p:spPr>
          <a:xfrm>
            <a:off x="5220072" y="6057292"/>
            <a:ext cx="57606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27" name="Oval 26"/>
          <p:cNvSpPr/>
          <p:nvPr/>
        </p:nvSpPr>
        <p:spPr>
          <a:xfrm>
            <a:off x="2123728" y="2996952"/>
            <a:ext cx="576064"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
        <p:nvSpPr>
          <p:cNvPr id="28" name="Oval 27"/>
          <p:cNvSpPr/>
          <p:nvPr/>
        </p:nvSpPr>
        <p:spPr>
          <a:xfrm>
            <a:off x="2212566" y="1052736"/>
            <a:ext cx="648072" cy="339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390247431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a:cs typeface="Calibri"/>
              </a:rPr>
              <a:t>Bus to Campus</a:t>
            </a:r>
            <a:endParaRPr lang="en-US" dirty="0">
              <a:latin typeface="Calibri"/>
              <a:cs typeface="Calibri"/>
            </a:endParaRPr>
          </a:p>
        </p:txBody>
      </p:sp>
      <p:sp>
        <p:nvSpPr>
          <p:cNvPr id="4" name="Content Placeholder 3"/>
          <p:cNvSpPr>
            <a:spLocks noGrp="1"/>
          </p:cNvSpPr>
          <p:nvPr>
            <p:ph idx="1"/>
          </p:nvPr>
        </p:nvSpPr>
        <p:spPr>
          <a:xfrm>
            <a:off x="601216" y="1628800"/>
            <a:ext cx="7211144" cy="4411662"/>
          </a:xfrm>
        </p:spPr>
        <p:txBody>
          <a:bodyPr/>
          <a:lstStyle/>
          <a:p>
            <a:r>
              <a:rPr lang="en-US" altLang="zh-TW" sz="3200" dirty="0" smtClean="0">
                <a:latin typeface="Calibri"/>
                <a:cs typeface="Calibri"/>
              </a:rPr>
              <a:t>1B</a:t>
            </a:r>
          </a:p>
          <a:p>
            <a:pPr lvl="1"/>
            <a:r>
              <a:rPr lang="en-US" altLang="zh-TW" sz="2800" dirty="0" smtClean="0">
                <a:latin typeface="Calibri"/>
                <a:cs typeface="Calibri"/>
              </a:rPr>
              <a:t>Pepper </a:t>
            </a:r>
            <a:r>
              <a:rPr lang="en-US" altLang="zh-TW" sz="2800" dirty="0">
                <a:latin typeface="Calibri"/>
                <a:cs typeface="Calibri"/>
              </a:rPr>
              <a:t>Mill; Salem Courthouse; the </a:t>
            </a:r>
            <a:r>
              <a:rPr lang="en-US" altLang="zh-TW" sz="2800" dirty="0" smtClean="0">
                <a:latin typeface="Calibri"/>
                <a:cs typeface="Calibri"/>
              </a:rPr>
              <a:t>Lodge; </a:t>
            </a:r>
            <a:r>
              <a:rPr lang="en-US" altLang="zh-TW" sz="2800" dirty="0">
                <a:latin typeface="Calibri"/>
                <a:cs typeface="Calibri"/>
              </a:rPr>
              <a:t>Beau </a:t>
            </a:r>
            <a:r>
              <a:rPr lang="en-US" altLang="zh-TW" sz="2800" dirty="0" err="1">
                <a:latin typeface="Calibri"/>
                <a:cs typeface="Calibri"/>
              </a:rPr>
              <a:t>Jardin</a:t>
            </a:r>
            <a:endParaRPr lang="en-US" altLang="zh-TW" sz="2800" dirty="0">
              <a:latin typeface="Calibri"/>
              <a:cs typeface="Calibri"/>
            </a:endParaRPr>
          </a:p>
          <a:p>
            <a:r>
              <a:rPr lang="en-US" altLang="zh-TW" sz="3200" dirty="0" smtClean="0">
                <a:latin typeface="Calibri"/>
                <a:cs typeface="Calibri"/>
              </a:rPr>
              <a:t>5</a:t>
            </a:r>
          </a:p>
          <a:p>
            <a:pPr lvl="1"/>
            <a:r>
              <a:rPr lang="en-US" altLang="zh-TW" sz="2800" dirty="0" smtClean="0">
                <a:latin typeface="Calibri"/>
                <a:cs typeface="Calibri"/>
              </a:rPr>
              <a:t>Beau </a:t>
            </a:r>
            <a:r>
              <a:rPr lang="en-US" altLang="zh-TW" sz="2800" dirty="0" err="1" smtClean="0">
                <a:latin typeface="Calibri"/>
                <a:cs typeface="Calibri"/>
              </a:rPr>
              <a:t>Jardin</a:t>
            </a:r>
            <a:r>
              <a:rPr lang="en-US" altLang="zh-TW" sz="2800" dirty="0">
                <a:latin typeface="Calibri"/>
                <a:cs typeface="Calibri"/>
              </a:rPr>
              <a:t>, Salem </a:t>
            </a:r>
            <a:r>
              <a:rPr lang="en-US" altLang="zh-TW" sz="2800" dirty="0" smtClean="0">
                <a:latin typeface="Calibri"/>
                <a:cs typeface="Calibri"/>
              </a:rPr>
              <a:t>Courthouse</a:t>
            </a:r>
            <a:endParaRPr lang="en-US" altLang="zh-TW" sz="2800" dirty="0">
              <a:latin typeface="Calibri"/>
              <a:cs typeface="Calibri"/>
            </a:endParaRPr>
          </a:p>
          <a:p>
            <a:r>
              <a:rPr lang="en-US" altLang="zh-TW" sz="3200" dirty="0" smtClean="0">
                <a:latin typeface="Calibri"/>
                <a:cs typeface="Calibri"/>
              </a:rPr>
              <a:t>4B</a:t>
            </a:r>
          </a:p>
          <a:p>
            <a:pPr lvl="1"/>
            <a:r>
              <a:rPr lang="en-US" altLang="zh-TW" sz="2800" dirty="0" smtClean="0">
                <a:latin typeface="Calibri"/>
                <a:cs typeface="Calibri"/>
              </a:rPr>
              <a:t>the </a:t>
            </a:r>
            <a:r>
              <a:rPr lang="en-US" altLang="zh-TW" sz="2800" dirty="0">
                <a:latin typeface="Calibri"/>
                <a:cs typeface="Calibri"/>
              </a:rPr>
              <a:t>Lodge; College Station; Copper Beech; McCormick Place; </a:t>
            </a:r>
            <a:r>
              <a:rPr lang="en-US" altLang="zh-TW" sz="2800">
                <a:latin typeface="Calibri"/>
                <a:cs typeface="Calibri"/>
              </a:rPr>
              <a:t>Blackbird </a:t>
            </a:r>
            <a:r>
              <a:rPr lang="en-US" altLang="zh-TW" sz="2800">
                <a:latin typeface="Calibri"/>
                <a:cs typeface="Calibri"/>
              </a:rPr>
              <a:t>Farms; Salem Courthouse </a:t>
            </a:r>
            <a:endParaRPr lang="zh-TW" altLang="en-US" sz="2800" dirty="0">
              <a:latin typeface="Calibri"/>
              <a:cs typeface="Calibri"/>
            </a:endParaRPr>
          </a:p>
          <a:p>
            <a:endParaRPr lang="en-US" dirty="0">
              <a:latin typeface="Calibri"/>
              <a:cs typeface="Calibri"/>
            </a:endParaRPr>
          </a:p>
        </p:txBody>
      </p:sp>
      <p:sp>
        <p:nvSpPr>
          <p:cNvPr id="2" name="Slide Number Placeholder 1"/>
          <p:cNvSpPr>
            <a:spLocks noGrp="1"/>
          </p:cNvSpPr>
          <p:nvPr>
            <p:ph type="sldNum" sz="quarter" idx="12"/>
          </p:nvPr>
        </p:nvSpPr>
        <p:spPr/>
        <p:txBody>
          <a:bodyPr/>
          <a:lstStyle/>
          <a:p>
            <a:pPr>
              <a:defRPr/>
            </a:pPr>
            <a:fld id="{2BD5D598-68CD-497B-ACCE-EBB666416B31}" type="slidenum">
              <a:rPr lang="en-US" altLang="zh-TW" smtClean="0"/>
              <a:pPr>
                <a:defRPr/>
              </a:pPr>
              <a:t>45</a:t>
            </a:fld>
            <a:endParaRPr lang="en-US" altLang="zh-TW"/>
          </a:p>
        </p:txBody>
      </p:sp>
    </p:spTree>
    <p:extLst>
      <p:ext uri="{BB962C8B-B14F-4D97-AF65-F5344CB8AC3E}">
        <p14:creationId xmlns:p14="http://schemas.microsoft.com/office/powerpoint/2010/main" val="4002230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pPr eaLnBrk="1" hangingPunct="1"/>
            <a:r>
              <a:rPr lang="en-US" altLang="zh-TW" sz="4000" dirty="0" smtClean="0">
                <a:latin typeface="Calibri"/>
                <a:ea typeface="標楷體" pitchFamily="65" charset="-120"/>
                <a:cs typeface="Calibri"/>
              </a:rPr>
              <a:t>Options</a:t>
            </a:r>
          </a:p>
        </p:txBody>
      </p:sp>
      <p:sp>
        <p:nvSpPr>
          <p:cNvPr id="62466" name="Rectangle 3"/>
          <p:cNvSpPr>
            <a:spLocks noGrp="1" noChangeArrowheads="1"/>
          </p:cNvSpPr>
          <p:nvPr>
            <p:ph type="body" idx="4294967295"/>
          </p:nvPr>
        </p:nvSpPr>
        <p:spPr>
          <a:xfrm>
            <a:off x="590872" y="1484784"/>
            <a:ext cx="8229600" cy="4411662"/>
          </a:xfrm>
        </p:spPr>
        <p:txBody>
          <a:bodyPr/>
          <a:lstStyle/>
          <a:p>
            <a:pPr marL="447675" indent="-447675" eaLnBrk="1" hangingPunct="1"/>
            <a:r>
              <a:rPr kumimoji="0" lang="en-US" altLang="zh-TW" sz="2800" dirty="0" smtClean="0">
                <a:latin typeface="Calibri"/>
                <a:ea typeface="標楷體" pitchFamily="65" charset="-120"/>
                <a:cs typeface="Calibri"/>
              </a:rPr>
              <a:t>Layout</a:t>
            </a:r>
            <a:endParaRPr kumimoji="0" lang="zh-TW" altLang="en-US" sz="2800" dirty="0" smtClean="0">
              <a:latin typeface="Calibri"/>
              <a:ea typeface="標楷體" pitchFamily="65" charset="-120"/>
              <a:cs typeface="Calibri"/>
            </a:endParaRPr>
          </a:p>
          <a:p>
            <a:pPr marL="889000" lvl="1" indent="-439738" eaLnBrk="1" hangingPunct="1"/>
            <a:r>
              <a:rPr kumimoji="0" lang="en-US" altLang="zh-TW" sz="2400" dirty="0" smtClean="0">
                <a:latin typeface="Calibri"/>
                <a:cs typeface="Calibri"/>
              </a:rPr>
              <a:t>Studio/efficiency</a:t>
            </a:r>
          </a:p>
          <a:p>
            <a:pPr marL="889000" lvl="1" indent="-439738" eaLnBrk="1" hangingPunct="1"/>
            <a:r>
              <a:rPr kumimoji="0" lang="en-US" altLang="zh-TW" sz="2400" dirty="0" smtClean="0">
                <a:latin typeface="Calibri"/>
                <a:cs typeface="Calibri"/>
              </a:rPr>
              <a:t>1 bedroom</a:t>
            </a:r>
          </a:p>
          <a:p>
            <a:pPr marL="889000" lvl="1" indent="-439738" eaLnBrk="1" hangingPunct="1"/>
            <a:r>
              <a:rPr kumimoji="0" lang="en-US" altLang="zh-TW" sz="2400" dirty="0" smtClean="0">
                <a:latin typeface="Calibri"/>
                <a:cs typeface="Calibri"/>
              </a:rPr>
              <a:t>2 bedroom (w/ 1/2 bathroom)</a:t>
            </a:r>
          </a:p>
          <a:p>
            <a:pPr marL="889000" lvl="1" indent="-439738" eaLnBrk="1" hangingPunct="1"/>
            <a:r>
              <a:rPr kumimoji="0" lang="en-US" altLang="zh-TW" sz="2400" dirty="0" smtClean="0">
                <a:latin typeface="Calibri"/>
                <a:cs typeface="Calibri"/>
              </a:rPr>
              <a:t>3 bedroom (w/ 1/2/3 bathroom)</a:t>
            </a:r>
          </a:p>
          <a:p>
            <a:pPr marL="889000" lvl="1" indent="-439738" eaLnBrk="1" hangingPunct="1"/>
            <a:r>
              <a:rPr kumimoji="0" lang="en-US" altLang="zh-TW" sz="2400" dirty="0" smtClean="0">
                <a:latin typeface="Calibri"/>
                <a:cs typeface="Calibri"/>
              </a:rPr>
              <a:t>4 bedroom (w/ 1/2/3/4 bathroom)</a:t>
            </a:r>
          </a:p>
          <a:p>
            <a:pPr marL="889000" lvl="1" indent="-439738" eaLnBrk="1" hangingPunct="1"/>
            <a:r>
              <a:rPr kumimoji="0" lang="en-US" altLang="zh-TW" sz="2400" dirty="0" smtClean="0">
                <a:latin typeface="Calibri"/>
                <a:cs typeface="Calibri"/>
              </a:rPr>
              <a:t>Townhouse</a:t>
            </a:r>
          </a:p>
          <a:p>
            <a:pPr marL="447675" indent="-447675" eaLnBrk="1" hangingPunct="1"/>
            <a:r>
              <a:rPr kumimoji="0" lang="en-US" altLang="zh-TW" sz="2800" dirty="0" smtClean="0">
                <a:latin typeface="Calibri"/>
                <a:cs typeface="Calibri"/>
              </a:rPr>
              <a:t>Prices</a:t>
            </a:r>
          </a:p>
          <a:p>
            <a:pPr marL="889000" lvl="1" indent="-439738" eaLnBrk="1" hangingPunct="1"/>
            <a:r>
              <a:rPr kumimoji="0" lang="en-US" altLang="zh-TW" sz="2400" dirty="0" smtClean="0">
                <a:latin typeface="Calibri"/>
                <a:cs typeface="Calibri"/>
              </a:rPr>
              <a:t>1 bed &gt; studio &gt; 2 bed &gt; 3 bed &gt; …</a:t>
            </a:r>
          </a:p>
        </p:txBody>
      </p:sp>
      <p:sp>
        <p:nvSpPr>
          <p:cNvPr id="62468"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A20D87FD-F52B-4FA8-9112-00B99CDF95E7}" type="slidenum">
              <a:rPr kumimoji="0" lang="en-US" altLang="zh-TW" sz="1000"/>
              <a:pPr algn="r"/>
              <a:t>46</a:t>
            </a:fld>
            <a:endParaRPr kumimoji="0" lang="en-US" altLang="zh-TW" sz="1000"/>
          </a:p>
        </p:txBody>
      </p:sp>
    </p:spTree>
    <p:extLst>
      <p:ext uri="{BB962C8B-B14F-4D97-AF65-F5344CB8AC3E}">
        <p14:creationId xmlns:p14="http://schemas.microsoft.com/office/powerpoint/2010/main" val="149763465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latin typeface="Calibri"/>
                <a:cs typeface="Calibri"/>
              </a:rPr>
              <a:t>Notice</a:t>
            </a:r>
            <a:endParaRPr lang="en-US" sz="4000" dirty="0">
              <a:latin typeface="Calibri"/>
              <a:cs typeface="Calibri"/>
            </a:endParaRPr>
          </a:p>
        </p:txBody>
      </p:sp>
      <p:sp>
        <p:nvSpPr>
          <p:cNvPr id="4" name="Content Placeholder 3"/>
          <p:cNvSpPr>
            <a:spLocks noGrp="1"/>
          </p:cNvSpPr>
          <p:nvPr>
            <p:ph idx="1"/>
          </p:nvPr>
        </p:nvSpPr>
        <p:spPr/>
        <p:txBody>
          <a:bodyPr/>
          <a:lstStyle/>
          <a:p>
            <a:pPr marL="539750" indent="-439738" eaLnBrk="1" hangingPunct="1"/>
            <a:r>
              <a:rPr lang="zh-TW" altLang="en-US" sz="2400" dirty="0">
                <a:latin typeface="Calibri"/>
                <a:ea typeface="標楷體" pitchFamily="65" charset="-120"/>
                <a:cs typeface="Calibri"/>
              </a:rPr>
              <a:t>合約起訖日期</a:t>
            </a:r>
            <a:endParaRPr lang="en-US" altLang="zh-TW" sz="2400" dirty="0">
              <a:latin typeface="Calibri"/>
              <a:ea typeface="標楷體" pitchFamily="65" charset="-120"/>
              <a:cs typeface="Calibri"/>
            </a:endParaRPr>
          </a:p>
          <a:p>
            <a:pPr marL="539750" indent="-439738" eaLnBrk="1" hangingPunct="1"/>
            <a:r>
              <a:rPr lang="en-US" altLang="zh-TW" sz="2400" dirty="0">
                <a:latin typeface="Calibri"/>
                <a:cs typeface="Calibri"/>
              </a:rPr>
              <a:t>Graduate student discount</a:t>
            </a:r>
          </a:p>
          <a:p>
            <a:pPr marL="539750" indent="-439738" eaLnBrk="1" hangingPunct="1"/>
            <a:r>
              <a:rPr lang="en-US" altLang="zh-TW" sz="2400" dirty="0" smtClean="0">
                <a:latin typeface="Calibri"/>
                <a:cs typeface="Calibri"/>
              </a:rPr>
              <a:t>Application fee/Deposit fee</a:t>
            </a:r>
          </a:p>
          <a:p>
            <a:pPr marL="539750" indent="-439738" eaLnBrk="1" hangingPunct="1"/>
            <a:r>
              <a:rPr lang="en-US" altLang="zh-TW" sz="2400" dirty="0" smtClean="0">
                <a:latin typeface="Calibri"/>
                <a:cs typeface="Calibri"/>
              </a:rPr>
              <a:t>Furnished</a:t>
            </a:r>
            <a:r>
              <a:rPr lang="zh-TW" altLang="en-US" sz="2400" dirty="0" smtClean="0">
                <a:latin typeface="Calibri"/>
                <a:cs typeface="Calibri"/>
              </a:rPr>
              <a:t> </a:t>
            </a:r>
            <a:r>
              <a:rPr lang="en-US" altLang="zh-TW" sz="2400" dirty="0">
                <a:latin typeface="Calibri"/>
                <a:cs typeface="Calibri"/>
              </a:rPr>
              <a:t>or </a:t>
            </a:r>
            <a:r>
              <a:rPr lang="en-US" altLang="zh-TW" sz="2400" dirty="0" smtClean="0">
                <a:latin typeface="Calibri"/>
                <a:cs typeface="Calibri"/>
              </a:rPr>
              <a:t>Unfurnished</a:t>
            </a:r>
          </a:p>
          <a:p>
            <a:pPr marL="539750" lvl="1" indent="-439738" eaLnBrk="1" hangingPunct="1">
              <a:buClr>
                <a:schemeClr val="tx2"/>
              </a:buClr>
            </a:pPr>
            <a:r>
              <a:rPr lang="en-US" altLang="zh-TW" sz="2400" dirty="0" smtClean="0">
                <a:latin typeface="Calibri"/>
                <a:cs typeface="Calibri"/>
              </a:rPr>
              <a:t>Internet/</a:t>
            </a:r>
            <a:r>
              <a:rPr lang="en-US" altLang="zh-TW" sz="2400" dirty="0">
                <a:latin typeface="Calibri"/>
                <a:cs typeface="Calibri"/>
              </a:rPr>
              <a:t>TV </a:t>
            </a:r>
            <a:r>
              <a:rPr lang="en-US" altLang="zh-TW" sz="2400" dirty="0" smtClean="0">
                <a:latin typeface="Calibri"/>
                <a:cs typeface="Calibri"/>
              </a:rPr>
              <a:t>Cable (</a:t>
            </a:r>
            <a:r>
              <a:rPr lang="en-US" altLang="zh-TW" sz="2400" dirty="0">
                <a:latin typeface="Calibri"/>
                <a:cs typeface="Calibri"/>
              </a:rPr>
              <a:t>$30 + $</a:t>
            </a:r>
            <a:r>
              <a:rPr lang="en-US" altLang="zh-TW" sz="2400" dirty="0" smtClean="0">
                <a:latin typeface="Calibri"/>
                <a:cs typeface="Calibri"/>
              </a:rPr>
              <a:t>30)</a:t>
            </a:r>
            <a:endParaRPr lang="en-US" altLang="zh-TW" sz="2400" dirty="0">
              <a:latin typeface="Calibri"/>
              <a:cs typeface="Calibri"/>
            </a:endParaRPr>
          </a:p>
          <a:p>
            <a:pPr marL="539750" lvl="1" indent="-439738" eaLnBrk="1" hangingPunct="1">
              <a:buClr>
                <a:schemeClr val="tx2"/>
              </a:buClr>
            </a:pPr>
            <a:r>
              <a:rPr lang="en-US" altLang="zh-TW" sz="2400" dirty="0" smtClean="0">
                <a:latin typeface="Calibri"/>
                <a:cs typeface="Calibri"/>
              </a:rPr>
              <a:t>Electricity (Duke </a:t>
            </a:r>
            <a:r>
              <a:rPr lang="en-US" altLang="zh-TW" sz="2400" dirty="0">
                <a:latin typeface="Calibri"/>
                <a:cs typeface="Calibri"/>
              </a:rPr>
              <a:t>energy: $50~60 </a:t>
            </a:r>
            <a:r>
              <a:rPr lang="en-US" altLang="zh-TW" sz="2400" b="1" dirty="0">
                <a:solidFill>
                  <a:srgbClr val="FF0000"/>
                </a:solidFill>
                <a:latin typeface="Calibri"/>
                <a:cs typeface="Calibri"/>
              </a:rPr>
              <a:t>(</a:t>
            </a:r>
            <a:r>
              <a:rPr lang="zh-TW" altLang="en-US" sz="2400" b="1" dirty="0">
                <a:solidFill>
                  <a:srgbClr val="FF0000"/>
                </a:solidFill>
                <a:latin typeface="Calibri"/>
                <a:ea typeface="標楷體" pitchFamily="65" charset="-120"/>
                <a:cs typeface="Calibri"/>
              </a:rPr>
              <a:t>記得要自行申請</a:t>
            </a:r>
            <a:r>
              <a:rPr lang="en-US" altLang="zh-TW" sz="2400" b="1" dirty="0">
                <a:solidFill>
                  <a:srgbClr val="FF0000"/>
                </a:solidFill>
                <a:latin typeface="Calibri"/>
                <a:ea typeface="標楷體" pitchFamily="65" charset="-120"/>
                <a:cs typeface="Calibri"/>
              </a:rPr>
              <a:t>!</a:t>
            </a:r>
            <a:r>
              <a:rPr lang="en-US" altLang="zh-TW" sz="2400" b="1" dirty="0" smtClean="0">
                <a:solidFill>
                  <a:srgbClr val="FF0000"/>
                </a:solidFill>
                <a:latin typeface="Calibri"/>
                <a:ea typeface="標楷體" pitchFamily="65" charset="-120"/>
                <a:cs typeface="Calibri"/>
              </a:rPr>
              <a:t>)</a:t>
            </a:r>
            <a:r>
              <a:rPr lang="en-US" altLang="zh-TW" sz="2400" b="1" dirty="0" smtClean="0">
                <a:solidFill>
                  <a:srgbClr val="000000"/>
                </a:solidFill>
                <a:latin typeface="Calibri"/>
                <a:ea typeface="標楷體" pitchFamily="65" charset="-120"/>
                <a:cs typeface="Calibri"/>
              </a:rPr>
              <a:t>)</a:t>
            </a:r>
            <a:endParaRPr lang="en-US" altLang="zh-TW" sz="2400" b="1" dirty="0">
              <a:solidFill>
                <a:srgbClr val="000000"/>
              </a:solidFill>
              <a:latin typeface="Calibri"/>
              <a:ea typeface="標楷體" pitchFamily="65" charset="-120"/>
              <a:cs typeface="Calibri"/>
            </a:endParaRPr>
          </a:p>
          <a:p>
            <a:pPr marL="539750" lvl="1" indent="-439738" eaLnBrk="1" hangingPunct="1">
              <a:buClr>
                <a:schemeClr val="tx2"/>
              </a:buClr>
            </a:pPr>
            <a:r>
              <a:rPr lang="zh-TW" altLang="en-US" sz="2400" dirty="0" smtClean="0">
                <a:latin typeface="Calibri"/>
                <a:ea typeface="標楷體" pitchFamily="65" charset="-120"/>
                <a:cs typeface="Calibri"/>
              </a:rPr>
              <a:t>水</a:t>
            </a:r>
            <a:r>
              <a:rPr lang="en-US" altLang="zh-TW" sz="2400" dirty="0">
                <a:latin typeface="Calibri"/>
                <a:ea typeface="標楷體" pitchFamily="65" charset="-120"/>
                <a:cs typeface="Calibri"/>
              </a:rPr>
              <a:t>/</a:t>
            </a:r>
            <a:r>
              <a:rPr lang="zh-TW" altLang="en-US" sz="2400" dirty="0">
                <a:latin typeface="Calibri"/>
                <a:ea typeface="標楷體" pitchFamily="65" charset="-120"/>
                <a:cs typeface="Calibri"/>
              </a:rPr>
              <a:t>垃圾處理</a:t>
            </a:r>
            <a:r>
              <a:rPr lang="en-US" altLang="zh-TW" sz="2400" dirty="0">
                <a:latin typeface="Calibri"/>
                <a:ea typeface="標楷體" pitchFamily="65" charset="-120"/>
                <a:cs typeface="Calibri"/>
              </a:rPr>
              <a:t>/</a:t>
            </a:r>
            <a:r>
              <a:rPr lang="zh-TW" altLang="en-US" sz="2400" dirty="0">
                <a:latin typeface="Calibri"/>
                <a:ea typeface="標楷體" pitchFamily="65" charset="-120"/>
                <a:cs typeface="Calibri"/>
              </a:rPr>
              <a:t>污水處</a:t>
            </a:r>
            <a:r>
              <a:rPr lang="zh-TW" altLang="en-US" sz="2400" dirty="0" smtClean="0">
                <a:latin typeface="Calibri"/>
                <a:ea typeface="標楷體" pitchFamily="65" charset="-120"/>
                <a:cs typeface="Calibri"/>
              </a:rPr>
              <a:t>理</a:t>
            </a:r>
            <a:r>
              <a:rPr lang="en-US" altLang="zh-TW" sz="2400" dirty="0" smtClean="0">
                <a:latin typeface="Calibri"/>
                <a:ea typeface="標楷體" pitchFamily="65" charset="-120"/>
                <a:cs typeface="Calibri"/>
              </a:rPr>
              <a:t> </a:t>
            </a:r>
            <a:r>
              <a:rPr lang="en-US" altLang="zh-TW" sz="2400" dirty="0" smtClean="0">
                <a:latin typeface="Calibri"/>
                <a:cs typeface="Calibri"/>
              </a:rPr>
              <a:t>(</a:t>
            </a:r>
            <a:r>
              <a:rPr lang="zh-TW" altLang="en-US" sz="2400" dirty="0">
                <a:latin typeface="Calibri"/>
                <a:ea typeface="標楷體" pitchFamily="65" charset="-120"/>
                <a:cs typeface="Calibri"/>
              </a:rPr>
              <a:t>每月約</a:t>
            </a:r>
            <a:r>
              <a:rPr lang="en-US" altLang="zh-TW" sz="2400" dirty="0">
                <a:latin typeface="Calibri"/>
                <a:cs typeface="Calibri"/>
              </a:rPr>
              <a:t>$20</a:t>
            </a:r>
            <a:r>
              <a:rPr lang="en-US" altLang="zh-TW" sz="2400" dirty="0" smtClean="0">
                <a:latin typeface="Calibri"/>
                <a:cs typeface="Calibri"/>
              </a:rPr>
              <a:t>)</a:t>
            </a:r>
            <a:endParaRPr lang="en-US" altLang="zh-TW" sz="2400" dirty="0">
              <a:latin typeface="Calibri"/>
              <a:ea typeface="標楷體" pitchFamily="65" charset="-120"/>
              <a:cs typeface="Calibri"/>
            </a:endParaRPr>
          </a:p>
          <a:p>
            <a:pPr marL="539750" indent="-439738" eaLnBrk="1" hangingPunct="1"/>
            <a:r>
              <a:rPr lang="en-US" altLang="zh-TW" sz="2400" dirty="0" smtClean="0">
                <a:latin typeface="Calibri"/>
                <a:cs typeface="Calibri"/>
              </a:rPr>
              <a:t>Mostly </a:t>
            </a:r>
            <a:r>
              <a:rPr lang="en-US" altLang="zh-TW" sz="2400" dirty="0">
                <a:latin typeface="Calibri"/>
                <a:cs typeface="Calibri"/>
              </a:rPr>
              <a:t>with </a:t>
            </a:r>
            <a:r>
              <a:rPr lang="en-US" altLang="zh-TW" sz="2400" dirty="0" smtClean="0">
                <a:latin typeface="Calibri"/>
                <a:cs typeface="Calibri"/>
              </a:rPr>
              <a:t>parking</a:t>
            </a:r>
          </a:p>
          <a:p>
            <a:pPr marL="539750" indent="-439738" eaLnBrk="1" hangingPunct="1"/>
            <a:r>
              <a:rPr lang="en-US" altLang="zh-TW" sz="2400" dirty="0" smtClean="0">
                <a:latin typeface="Calibri"/>
                <a:cs typeface="Calibri"/>
              </a:rPr>
              <a:t>Referral bonus</a:t>
            </a:r>
            <a:endParaRPr lang="en-US" altLang="zh-TW" sz="2400" dirty="0">
              <a:latin typeface="Calibri"/>
              <a:cs typeface="Calibri"/>
            </a:endParaRPr>
          </a:p>
          <a:p>
            <a:pPr marL="539750" indent="-439738" eaLnBrk="1" hangingPunct="1"/>
            <a:r>
              <a:rPr lang="zh-TW" altLang="en-US" sz="2400" b="1" dirty="0" smtClean="0">
                <a:solidFill>
                  <a:srgbClr val="FF0000"/>
                </a:solidFill>
                <a:latin typeface="Calibri"/>
                <a:ea typeface="標楷體" pitchFamily="65" charset="-120"/>
                <a:cs typeface="Calibri"/>
              </a:rPr>
              <a:t>各家</a:t>
            </a:r>
            <a:r>
              <a:rPr lang="zh-TW" altLang="en-US" sz="2400" b="1" dirty="0">
                <a:solidFill>
                  <a:srgbClr val="FF0000"/>
                </a:solidFill>
                <a:latin typeface="Calibri"/>
                <a:ea typeface="標楷體" pitchFamily="65" charset="-120"/>
                <a:cs typeface="Calibri"/>
              </a:rPr>
              <a:t>規定不同，簽約前請自行比較</a:t>
            </a:r>
            <a:r>
              <a:rPr lang="en-US" altLang="zh-TW" sz="2400" b="1" dirty="0">
                <a:solidFill>
                  <a:srgbClr val="FF0000"/>
                </a:solidFill>
                <a:latin typeface="Calibri"/>
                <a:ea typeface="標楷體" pitchFamily="65" charset="-120"/>
                <a:cs typeface="Calibri"/>
              </a:rPr>
              <a:t>!</a:t>
            </a:r>
          </a:p>
          <a:p>
            <a:endParaRPr lang="en-US" dirty="0">
              <a:latin typeface="Calibri"/>
              <a:cs typeface="Calibri"/>
            </a:endParaRPr>
          </a:p>
        </p:txBody>
      </p:sp>
      <p:sp>
        <p:nvSpPr>
          <p:cNvPr id="2" name="Slide Number Placeholder 1"/>
          <p:cNvSpPr>
            <a:spLocks noGrp="1"/>
          </p:cNvSpPr>
          <p:nvPr>
            <p:ph type="sldNum" sz="quarter" idx="12"/>
          </p:nvPr>
        </p:nvSpPr>
        <p:spPr/>
        <p:txBody>
          <a:bodyPr/>
          <a:lstStyle/>
          <a:p>
            <a:pPr>
              <a:defRPr/>
            </a:pPr>
            <a:fld id="{2BD5D598-68CD-497B-ACCE-EBB666416B31}" type="slidenum">
              <a:rPr lang="en-US" altLang="zh-TW" smtClean="0"/>
              <a:pPr>
                <a:defRPr/>
              </a:pPr>
              <a:t>47</a:t>
            </a:fld>
            <a:endParaRPr lang="en-US" altLang="zh-TW"/>
          </a:p>
        </p:txBody>
      </p:sp>
    </p:spTree>
    <p:extLst>
      <p:ext uri="{BB962C8B-B14F-4D97-AF65-F5344CB8AC3E}">
        <p14:creationId xmlns:p14="http://schemas.microsoft.com/office/powerpoint/2010/main" val="39230253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zh-TW" sz="4000" smtClean="0">
                <a:cs typeface="Calibri" pitchFamily="34" charset="0"/>
              </a:rPr>
              <a:t>Outline</a:t>
            </a:r>
          </a:p>
        </p:txBody>
      </p:sp>
      <p:sp>
        <p:nvSpPr>
          <p:cNvPr id="2051" name="Rectangle 3"/>
          <p:cNvSpPr>
            <a:spLocks noGrp="1" noChangeArrowheads="1"/>
          </p:cNvSpPr>
          <p:nvPr>
            <p:ph type="body" idx="1"/>
          </p:nvPr>
        </p:nvSpPr>
        <p:spPr/>
        <p:txBody>
          <a:bodyPr/>
          <a:lstStyle/>
          <a:p>
            <a:r>
              <a:rPr lang="zh-TW" altLang="en-US" dirty="0" smtClean="0">
                <a:ea typeface="標楷體" pitchFamily="65" charset="-120"/>
              </a:rPr>
              <a:t>簡介、行前準備</a:t>
            </a:r>
            <a:r>
              <a:rPr lang="en-US" altLang="zh-TW" dirty="0" smtClean="0">
                <a:ea typeface="標楷體" pitchFamily="65" charset="-120"/>
              </a:rPr>
              <a:t> (Ting)</a:t>
            </a:r>
          </a:p>
          <a:p>
            <a:r>
              <a:rPr lang="zh-TW" altLang="en-US" dirty="0" smtClean="0">
                <a:ea typeface="標楷體" pitchFamily="65" charset="-120"/>
              </a:rPr>
              <a:t>接機、選課買書</a:t>
            </a:r>
            <a:r>
              <a:rPr lang="en-US" altLang="zh-TW" dirty="0" smtClean="0">
                <a:ea typeface="標楷體" pitchFamily="65" charset="-120"/>
              </a:rPr>
              <a:t> (Philip)</a:t>
            </a:r>
          </a:p>
          <a:p>
            <a:r>
              <a:rPr lang="zh-TW" altLang="en-US" dirty="0" smtClean="0">
                <a:ea typeface="標楷體" pitchFamily="65" charset="-120"/>
              </a:rPr>
              <a:t>住宿</a:t>
            </a:r>
            <a:r>
              <a:rPr lang="en-US" altLang="zh-TW" dirty="0" smtClean="0">
                <a:ea typeface="標楷體" pitchFamily="65" charset="-120"/>
              </a:rPr>
              <a:t> (I-Fan)</a:t>
            </a:r>
          </a:p>
          <a:p>
            <a:r>
              <a:rPr lang="zh-TW" altLang="en-US" b="1" dirty="0" smtClean="0">
                <a:solidFill>
                  <a:srgbClr val="FF0000"/>
                </a:solidFill>
                <a:ea typeface="標楷體" pitchFamily="65" charset="-120"/>
              </a:rPr>
              <a:t>行李準備</a:t>
            </a:r>
            <a:r>
              <a:rPr lang="en-US" altLang="zh-TW" b="1" dirty="0" smtClean="0">
                <a:solidFill>
                  <a:srgbClr val="FF0000"/>
                </a:solidFill>
                <a:ea typeface="標楷體" pitchFamily="65" charset="-120"/>
              </a:rPr>
              <a:t> (I-Fan)</a:t>
            </a:r>
          </a:p>
          <a:p>
            <a:r>
              <a:rPr lang="en-US" altLang="zh-TW" dirty="0" smtClean="0">
                <a:ea typeface="標楷體" pitchFamily="65" charset="-120"/>
              </a:rPr>
              <a:t>Break</a:t>
            </a:r>
          </a:p>
          <a:p>
            <a:r>
              <a:rPr lang="zh-TW" altLang="en-US" dirty="0" smtClean="0">
                <a:ea typeface="標楷體" pitchFamily="65" charset="-120"/>
              </a:rPr>
              <a:t>分組討論</a:t>
            </a:r>
            <a:endParaRPr lang="en-US" altLang="zh-TW" dirty="0" smtClean="0">
              <a:ea typeface="標楷體" pitchFamily="65" charset="-120"/>
            </a:endParaRPr>
          </a:p>
        </p:txBody>
      </p:sp>
      <p:sp>
        <p:nvSpPr>
          <p:cNvPr id="16387" name="Slide Number Placeholder 4"/>
          <p:cNvSpPr>
            <a:spLocks noGrp="1"/>
          </p:cNvSpPr>
          <p:nvPr>
            <p:ph type="sldNum" sz="quarter" idx="12"/>
          </p:nvPr>
        </p:nvSpPr>
        <p:spPr/>
        <p:txBody>
          <a:bodyPr/>
          <a:lstStyle/>
          <a:p>
            <a:pPr>
              <a:defRPr/>
            </a:pPr>
            <a:fld id="{86CA2785-40D7-4FFC-AD14-105DF0AA73DB}" type="slidenum">
              <a:rPr lang="en-US" altLang="zh-TW"/>
              <a:pPr>
                <a:defRPr/>
              </a:pPr>
              <a:t>48</a:t>
            </a:fld>
            <a:endParaRPr lang="en-US" altLang="zh-TW"/>
          </a:p>
        </p:txBody>
      </p:sp>
    </p:spTree>
    <p:extLst>
      <p:ext uri="{BB962C8B-B14F-4D97-AF65-F5344CB8AC3E}">
        <p14:creationId xmlns:p14="http://schemas.microsoft.com/office/powerpoint/2010/main" val="362125361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2238"/>
            <a:ext cx="7543800" cy="858490"/>
          </a:xfrm>
        </p:spPr>
        <p:txBody>
          <a:bodyPr/>
          <a:lstStyle/>
          <a:p>
            <a:r>
              <a:rPr lang="zh-TW" altLang="en-US" sz="4000" dirty="0" smtClean="0">
                <a:latin typeface="標楷體" pitchFamily="65" charset="-120"/>
                <a:ea typeface="標楷體" pitchFamily="65" charset="-120"/>
                <a:cs typeface="Calibri" pitchFamily="34" charset="0"/>
              </a:rPr>
              <a:t>行李準備</a:t>
            </a:r>
          </a:p>
        </p:txBody>
      </p:sp>
      <p:sp>
        <p:nvSpPr>
          <p:cNvPr id="89090" name="Rectangle 3"/>
          <p:cNvSpPr>
            <a:spLocks noGrp="1" noChangeArrowheads="1"/>
          </p:cNvSpPr>
          <p:nvPr>
            <p:ph type="body" idx="1"/>
          </p:nvPr>
        </p:nvSpPr>
        <p:spPr>
          <a:xfrm>
            <a:off x="179512" y="1340768"/>
            <a:ext cx="7704534" cy="4616450"/>
          </a:xfrm>
        </p:spPr>
        <p:txBody>
          <a:bodyPr rtlCol="0">
            <a:normAutofit/>
          </a:bodyPr>
          <a:lstStyle/>
          <a:p>
            <a:pPr marL="392113" indent="-392113" fontAlgn="auto">
              <a:spcAft>
                <a:spcPts val="0"/>
              </a:spcAft>
              <a:defRPr/>
            </a:pPr>
            <a:r>
              <a:rPr lang="zh-TW" altLang="en-US" sz="2600" b="1" dirty="0" smtClean="0">
                <a:latin typeface="BiauKai"/>
                <a:ea typeface="BiauKai"/>
                <a:cs typeface="BiauKai"/>
              </a:rPr>
              <a:t>不必帶</a:t>
            </a:r>
            <a:r>
              <a:rPr lang="zh-TW" altLang="en-US" sz="2600" b="1" dirty="0">
                <a:latin typeface="BiauKai"/>
                <a:ea typeface="BiauKai"/>
                <a:cs typeface="BiauKai"/>
              </a:rPr>
              <a:t>太</a:t>
            </a:r>
            <a:r>
              <a:rPr lang="zh-TW" altLang="en-US" sz="2600" b="1" dirty="0" smtClean="0">
                <a:latin typeface="BiauKai"/>
                <a:ea typeface="BiauKai"/>
                <a:cs typeface="BiauKai"/>
              </a:rPr>
              <a:t>多，大部分的</a:t>
            </a:r>
            <a:r>
              <a:rPr lang="zh-TW" altLang="en-US" sz="2600" b="1" dirty="0">
                <a:latin typeface="BiauKai"/>
                <a:ea typeface="BiauKai"/>
                <a:cs typeface="BiauKai"/>
              </a:rPr>
              <a:t>東西都可以</a:t>
            </a:r>
            <a:r>
              <a:rPr lang="zh-TW" altLang="en-US" sz="2600" b="1" dirty="0" smtClean="0">
                <a:latin typeface="BiauKai"/>
                <a:ea typeface="BiauKai"/>
                <a:cs typeface="BiauKai"/>
              </a:rPr>
              <a:t>買的到！</a:t>
            </a:r>
            <a:endParaRPr lang="en-US" altLang="zh-TW" sz="2600" b="1" dirty="0" smtClean="0">
              <a:latin typeface="BiauKai"/>
              <a:ea typeface="BiauKai"/>
              <a:cs typeface="BiauKai"/>
            </a:endParaRPr>
          </a:p>
          <a:p>
            <a:pPr marL="392113" indent="-392113" fontAlgn="auto">
              <a:spcAft>
                <a:spcPts val="0"/>
              </a:spcAft>
              <a:defRPr/>
            </a:pPr>
            <a:r>
              <a:rPr lang="zh-TW" altLang="en-US" sz="2600" b="1" dirty="0" smtClean="0">
                <a:latin typeface="BiauKai"/>
                <a:ea typeface="BiauKai"/>
                <a:cs typeface="BiauKai"/>
              </a:rPr>
              <a:t>準備一張物品清單</a:t>
            </a:r>
            <a:endParaRPr lang="en-US" altLang="zh-TW" sz="2600" b="1" dirty="0" smtClean="0">
              <a:latin typeface="BiauKai"/>
              <a:ea typeface="BiauKai"/>
              <a:cs typeface="BiauKai"/>
            </a:endParaRPr>
          </a:p>
          <a:p>
            <a:pPr marL="741363" lvl="1" indent="-392113" fontAlgn="auto">
              <a:spcAft>
                <a:spcPts val="0"/>
              </a:spcAft>
              <a:defRPr/>
            </a:pPr>
            <a:r>
              <a:rPr lang="zh-TW" altLang="en-US" sz="2400" b="1" dirty="0" smtClean="0">
                <a:ea typeface="BiauKai"/>
                <a:cs typeface="Calibri"/>
              </a:rPr>
              <a:t>可參考</a:t>
            </a:r>
            <a:r>
              <a:rPr lang="en-US" altLang="zh-TW" sz="2400" b="1" dirty="0" smtClean="0">
                <a:ea typeface="BiauKai"/>
                <a:cs typeface="Calibri"/>
              </a:rPr>
              <a:t>“</a:t>
            </a:r>
            <a:r>
              <a:rPr lang="en-US" sz="2400" b="1" dirty="0" smtClean="0">
                <a:ea typeface="BiauKai"/>
                <a:cs typeface="Calibri"/>
              </a:rPr>
              <a:t>Paranoid's </a:t>
            </a:r>
            <a:r>
              <a:rPr lang="en-US" sz="2400" b="1" dirty="0">
                <a:ea typeface="BiauKai"/>
                <a:cs typeface="Calibri"/>
              </a:rPr>
              <a:t>packing list 偏執狂的打包清單</a:t>
            </a:r>
            <a:r>
              <a:rPr lang="en-US" altLang="zh-TW" sz="2400" b="1" dirty="0" smtClean="0">
                <a:ea typeface="BiauKai"/>
                <a:cs typeface="Calibri"/>
              </a:rPr>
              <a:t>”</a:t>
            </a:r>
            <a:endParaRPr lang="en-US" altLang="zh-TW" sz="2400" b="1" dirty="0" smtClean="0">
              <a:latin typeface="BiauKai"/>
              <a:ea typeface="BiauKai"/>
              <a:cs typeface="BiauKai"/>
            </a:endParaRPr>
          </a:p>
          <a:p>
            <a:pPr marL="796925" lvl="1" indent="-447675" fontAlgn="auto">
              <a:spcAft>
                <a:spcPts val="0"/>
              </a:spcAft>
              <a:defRPr/>
            </a:pPr>
            <a:r>
              <a:rPr lang="zh-TW" altLang="en-US" sz="2400" b="1" dirty="0" smtClean="0">
                <a:latin typeface="BiauKai"/>
                <a:ea typeface="BiauKai"/>
                <a:cs typeface="BiauKai"/>
              </a:rPr>
              <a:t>以</a:t>
            </a:r>
            <a:r>
              <a:rPr lang="zh-CHT" altLang="en-US" sz="2400" b="1" dirty="0" smtClean="0">
                <a:latin typeface="BiauKai"/>
                <a:ea typeface="BiauKai"/>
                <a:cs typeface="BiauKai"/>
              </a:rPr>
              <a:t>美國難</a:t>
            </a:r>
            <a:r>
              <a:rPr lang="zh-CHT" altLang="en-US" sz="2400" b="1" dirty="0">
                <a:latin typeface="BiauKai"/>
                <a:ea typeface="BiauKai"/>
                <a:cs typeface="BiauKai"/>
              </a:rPr>
              <a:t>買</a:t>
            </a:r>
            <a:r>
              <a:rPr lang="en-US" altLang="zh-CHT" sz="2400" b="1" dirty="0">
                <a:latin typeface="BiauKai"/>
                <a:ea typeface="BiauKai"/>
                <a:cs typeface="BiauKai"/>
              </a:rPr>
              <a:t>/</a:t>
            </a:r>
            <a:r>
              <a:rPr lang="zh-CHT" altLang="en-US" sz="2400" b="1" dirty="0">
                <a:latin typeface="BiauKai"/>
                <a:ea typeface="BiauKai"/>
                <a:cs typeface="BiauKai"/>
              </a:rPr>
              <a:t>價差大</a:t>
            </a:r>
            <a:r>
              <a:rPr lang="en-US" altLang="zh-CHT" sz="2400" b="1" dirty="0">
                <a:latin typeface="BiauKai"/>
                <a:ea typeface="BiauKai"/>
                <a:cs typeface="BiauKai"/>
              </a:rPr>
              <a:t>/</a:t>
            </a:r>
            <a:r>
              <a:rPr lang="zh-CHT" altLang="en-US" sz="2400" b="1" dirty="0">
                <a:latin typeface="BiauKai"/>
                <a:ea typeface="BiauKai"/>
                <a:cs typeface="BiauKai"/>
              </a:rPr>
              <a:t>體積小</a:t>
            </a:r>
            <a:r>
              <a:rPr lang="en-US" altLang="zh-CHT" sz="2400" b="1" dirty="0">
                <a:latin typeface="BiauKai"/>
                <a:ea typeface="BiauKai"/>
                <a:cs typeface="BiauKai"/>
              </a:rPr>
              <a:t>/</a:t>
            </a:r>
            <a:r>
              <a:rPr lang="zh-CHT" altLang="en-US" sz="2400" b="1" dirty="0">
                <a:latin typeface="BiauKai"/>
                <a:ea typeface="BiauKai"/>
                <a:cs typeface="BiauKai"/>
              </a:rPr>
              <a:t>重量輕的東西</a:t>
            </a:r>
            <a:r>
              <a:rPr lang="zh-CHT" altLang="en-US" sz="2400" b="1" dirty="0" smtClean="0">
                <a:latin typeface="BiauKai"/>
                <a:ea typeface="BiauKai"/>
                <a:cs typeface="BiauKai"/>
              </a:rPr>
              <a:t>優先</a:t>
            </a:r>
            <a:endParaRPr lang="en-US" altLang="zh-CHT" sz="2400" b="1" dirty="0">
              <a:latin typeface="BiauKai"/>
              <a:ea typeface="BiauKai"/>
              <a:cs typeface="BiauKai"/>
            </a:endParaRPr>
          </a:p>
          <a:p>
            <a:pPr marL="796925" lvl="1" indent="-447675" fontAlgn="auto">
              <a:spcAft>
                <a:spcPts val="0"/>
              </a:spcAft>
              <a:defRPr/>
            </a:pPr>
            <a:r>
              <a:rPr lang="en-US" altLang="zh-TW" sz="2400" b="1" dirty="0">
                <a:latin typeface="BiauKai"/>
                <a:ea typeface="BiauKai"/>
                <a:cs typeface="BiauKai"/>
              </a:rPr>
              <a:t>(</a:t>
            </a:r>
            <a:r>
              <a:rPr lang="zh-TW" altLang="en-US" sz="2400" b="1" dirty="0">
                <a:latin typeface="BiauKai"/>
                <a:ea typeface="BiauKai"/>
                <a:cs typeface="BiauKai"/>
              </a:rPr>
              <a:t>電子</a:t>
            </a:r>
            <a:r>
              <a:rPr lang="en-US" altLang="zh-TW" sz="2400" b="1" dirty="0">
                <a:latin typeface="BiauKai"/>
                <a:ea typeface="BiauKai"/>
                <a:cs typeface="BiauKai"/>
              </a:rPr>
              <a:t>)</a:t>
            </a:r>
            <a:r>
              <a:rPr lang="zh-TW" altLang="en-US" sz="2400" b="1" dirty="0">
                <a:latin typeface="BiauKai"/>
                <a:ea typeface="BiauKai"/>
                <a:cs typeface="BiauKai"/>
              </a:rPr>
              <a:t>字典，工程</a:t>
            </a:r>
            <a:r>
              <a:rPr lang="zh-TW" altLang="en-US" sz="2400" b="1" dirty="0" smtClean="0">
                <a:latin typeface="BiauKai"/>
                <a:ea typeface="BiauKai"/>
                <a:cs typeface="BiauKai"/>
              </a:rPr>
              <a:t>計算機，網路線，</a:t>
            </a:r>
            <a:r>
              <a:rPr lang="zh-TW" altLang="en-US" sz="2400" b="1" dirty="0">
                <a:latin typeface="BiauKai"/>
                <a:ea typeface="BiauKai"/>
                <a:cs typeface="BiauKai"/>
              </a:rPr>
              <a:t>延長</a:t>
            </a:r>
            <a:r>
              <a:rPr lang="zh-TW" altLang="en-US" sz="2400" b="1" dirty="0" smtClean="0">
                <a:latin typeface="BiauKai"/>
                <a:ea typeface="BiauKai"/>
                <a:cs typeface="BiauKai"/>
              </a:rPr>
              <a:t>線，</a:t>
            </a:r>
            <a:r>
              <a:rPr lang="zh-TW" altLang="en-US" sz="2400" b="1" dirty="0" smtClean="0">
                <a:solidFill>
                  <a:srgbClr val="FF0000"/>
                </a:solidFill>
                <a:latin typeface="BiauKai"/>
                <a:ea typeface="BiauKai"/>
                <a:cs typeface="BiauKai"/>
              </a:rPr>
              <a:t>個人餐具</a:t>
            </a:r>
            <a:r>
              <a:rPr lang="zh-TW" altLang="en-US" sz="2400" b="1" dirty="0" smtClean="0">
                <a:latin typeface="BiauKai"/>
                <a:ea typeface="BiauKai"/>
                <a:cs typeface="BiauKai"/>
              </a:rPr>
              <a:t>，</a:t>
            </a:r>
            <a:r>
              <a:rPr lang="zh-TW" altLang="en-US" sz="2400" b="1" dirty="0" smtClean="0">
                <a:solidFill>
                  <a:srgbClr val="FF0000"/>
                </a:solidFill>
                <a:latin typeface="BiauKai"/>
                <a:ea typeface="BiauKai"/>
                <a:cs typeface="BiauKai"/>
              </a:rPr>
              <a:t>文具</a:t>
            </a:r>
            <a:r>
              <a:rPr lang="zh-TW" altLang="en-US" sz="2400" b="1" dirty="0" smtClean="0">
                <a:latin typeface="BiauKai"/>
                <a:ea typeface="BiauKai"/>
                <a:cs typeface="BiauKai"/>
              </a:rPr>
              <a:t>，個人保養品，衛生用品，</a:t>
            </a:r>
            <a:r>
              <a:rPr lang="zh-TW" altLang="en-US" sz="2400" b="1" dirty="0" smtClean="0">
                <a:solidFill>
                  <a:srgbClr val="FF0000"/>
                </a:solidFill>
                <a:latin typeface="BiauKai"/>
                <a:ea typeface="BiauKai"/>
                <a:cs typeface="BiauKai"/>
              </a:rPr>
              <a:t>藥品</a:t>
            </a:r>
            <a:r>
              <a:rPr lang="zh-TW" altLang="en-US" sz="2400" b="1" dirty="0" smtClean="0">
                <a:latin typeface="BiauKai"/>
                <a:ea typeface="BiauKai"/>
                <a:cs typeface="BiauKai"/>
              </a:rPr>
              <a:t>，小包面紙，檯燈，</a:t>
            </a:r>
            <a:r>
              <a:rPr lang="zh-TW" altLang="en-US" sz="2400" b="1" dirty="0" smtClean="0">
                <a:solidFill>
                  <a:srgbClr val="FF0000"/>
                </a:solidFill>
                <a:latin typeface="BiauKai"/>
                <a:ea typeface="BiauKai"/>
                <a:cs typeface="BiauKai"/>
              </a:rPr>
              <a:t>兩副眼鏡和隱形眼鏡</a:t>
            </a:r>
            <a:r>
              <a:rPr lang="zh-TW" altLang="en-US" sz="2400" b="1" dirty="0" smtClean="0">
                <a:latin typeface="BiauKai"/>
                <a:ea typeface="BiauKai"/>
                <a:cs typeface="BiauKai"/>
              </a:rPr>
              <a:t>，工具書和筆記</a:t>
            </a:r>
            <a:r>
              <a:rPr lang="en-US" altLang="zh-TW" sz="2400" b="1" dirty="0" smtClean="0">
                <a:latin typeface="BiauKai"/>
                <a:ea typeface="BiauKai"/>
                <a:cs typeface="BiauKai"/>
              </a:rPr>
              <a:t>…</a:t>
            </a:r>
          </a:p>
          <a:p>
            <a:pPr marL="447675" indent="-447675" fontAlgn="auto">
              <a:spcAft>
                <a:spcPts val="0"/>
              </a:spcAft>
              <a:defRPr/>
            </a:pPr>
            <a:endParaRPr lang="en-US" altLang="zh-TW" sz="2400" b="1" dirty="0" smtClean="0">
              <a:latin typeface="BiauKai"/>
              <a:ea typeface="BiauKai"/>
              <a:cs typeface="BiauKai"/>
            </a:endParaRPr>
          </a:p>
          <a:p>
            <a:pPr marL="447675" indent="-447675" fontAlgn="auto">
              <a:spcAft>
                <a:spcPts val="0"/>
              </a:spcAft>
              <a:defRPr/>
            </a:pPr>
            <a:endParaRPr lang="en-US" altLang="zh-TW" sz="2400" b="1" dirty="0">
              <a:latin typeface="BiauKai"/>
              <a:ea typeface="BiauKai"/>
              <a:cs typeface="BiauKai"/>
            </a:endParaRPr>
          </a:p>
          <a:p>
            <a:pPr marL="447675" indent="-447675" fontAlgn="auto">
              <a:spcAft>
                <a:spcPts val="0"/>
              </a:spcAft>
              <a:defRPr/>
            </a:pPr>
            <a:endParaRPr lang="zh-TW" altLang="zh-TW" sz="2400" b="1" dirty="0" smtClean="0">
              <a:latin typeface="BiauKai"/>
              <a:ea typeface="BiauKai"/>
              <a:cs typeface="BiauKai"/>
            </a:endParaRPr>
          </a:p>
        </p:txBody>
      </p:sp>
      <p:sp>
        <p:nvSpPr>
          <p:cNvPr id="89091" name="Slide Number Placeholder 3"/>
          <p:cNvSpPr>
            <a:spLocks noGrp="1"/>
          </p:cNvSpPr>
          <p:nvPr>
            <p:ph type="sldNum" sz="quarter" idx="12"/>
          </p:nvPr>
        </p:nvSpPr>
        <p:spPr/>
        <p:txBody>
          <a:bodyPr/>
          <a:lstStyle/>
          <a:p>
            <a:pPr>
              <a:defRPr/>
            </a:pPr>
            <a:fld id="{47124198-193B-45B4-9088-AF5A4166B661}" type="slidenum">
              <a:rPr lang="en-US" altLang="zh-TW"/>
              <a:pPr>
                <a:defRPr/>
              </a:pPr>
              <a:t>49</a:t>
            </a:fld>
            <a:endParaRPr lang="en-US" altLang="zh-TW"/>
          </a:p>
        </p:txBody>
      </p:sp>
    </p:spTree>
    <p:extLst>
      <p:ext uri="{BB962C8B-B14F-4D97-AF65-F5344CB8AC3E}">
        <p14:creationId xmlns:p14="http://schemas.microsoft.com/office/powerpoint/2010/main" val="21089837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22238"/>
            <a:ext cx="7543800" cy="1002506"/>
          </a:xfrm>
        </p:spPr>
        <p:txBody>
          <a:bodyPr/>
          <a:lstStyle/>
          <a:p>
            <a:pPr eaLnBrk="1" hangingPunct="1"/>
            <a:r>
              <a:rPr lang="zh-TW" altLang="en-US" sz="4000" dirty="0" smtClean="0">
                <a:latin typeface="標楷體" pitchFamily="65" charset="-120"/>
                <a:ea typeface="標楷體" pitchFamily="65" charset="-120"/>
              </a:rPr>
              <a:t>環境與校園</a:t>
            </a:r>
          </a:p>
        </p:txBody>
      </p:sp>
      <p:sp>
        <p:nvSpPr>
          <p:cNvPr id="19458" name="Rectangle 4"/>
          <p:cNvSpPr>
            <a:spLocks noGrp="1" noChangeArrowheads="1"/>
          </p:cNvSpPr>
          <p:nvPr>
            <p:ph type="body" idx="1"/>
          </p:nvPr>
        </p:nvSpPr>
        <p:spPr>
          <a:xfrm>
            <a:off x="457200" y="1719263"/>
            <a:ext cx="3682752" cy="4411662"/>
          </a:xfrm>
        </p:spPr>
        <p:txBody>
          <a:bodyPr/>
          <a:lstStyle/>
          <a:p>
            <a:pPr marL="447675" indent="-447675" eaLnBrk="1" hangingPunct="1">
              <a:lnSpc>
                <a:spcPct val="80000"/>
              </a:lnSpc>
            </a:pPr>
            <a:r>
              <a:rPr lang="en-US" altLang="zh-TW" sz="2400" b="1" dirty="0" smtClean="0">
                <a:latin typeface="Calibri" pitchFamily="34" charset="0"/>
                <a:ea typeface="微軟正黑體" pitchFamily="34" charset="-120"/>
              </a:rPr>
              <a:t>Purdue</a:t>
            </a:r>
            <a:r>
              <a:rPr lang="zh-CN" altLang="en-US" sz="2400" b="1" dirty="0" smtClean="0">
                <a:latin typeface="Calibri" pitchFamily="34" charset="0"/>
                <a:ea typeface="微軟正黑體" pitchFamily="34" charset="-120"/>
              </a:rPr>
              <a:t>位於美</a:t>
            </a:r>
            <a:r>
              <a:rPr lang="zh-TW" altLang="en-US" sz="2400" b="1" dirty="0" smtClean="0">
                <a:latin typeface="Calibri" pitchFamily="34" charset="0"/>
                <a:ea typeface="微軟正黑體" pitchFamily="34" charset="-120"/>
              </a:rPr>
              <a:t>國</a:t>
            </a:r>
            <a:r>
              <a:rPr lang="zh-CN" altLang="en-US" sz="2400" b="1" dirty="0" smtClean="0">
                <a:latin typeface="Calibri" pitchFamily="34" charset="0"/>
                <a:ea typeface="微軟正黑體" pitchFamily="34" charset="-120"/>
              </a:rPr>
              <a:t>中</a:t>
            </a:r>
            <a:r>
              <a:rPr lang="zh-TW" altLang="en-US" sz="2400" b="1" dirty="0" smtClean="0">
                <a:latin typeface="Calibri" pitchFamily="34" charset="0"/>
                <a:ea typeface="微軟正黑體" pitchFamily="34" charset="-120"/>
              </a:rPr>
              <a:t>西部</a:t>
            </a:r>
            <a:r>
              <a:rPr lang="zh-CN" altLang="en-US" sz="2400" b="1" dirty="0" smtClean="0">
                <a:latin typeface="Calibri" pitchFamily="34" charset="0"/>
                <a:ea typeface="微軟正黑體" pitchFamily="34" charset="-120"/>
              </a:rPr>
              <a:t>，屬於大陸型氣候，四季分明，春秋兩季早晚溫差大。</a:t>
            </a:r>
            <a:endParaRPr lang="zh-CN" altLang="zh-TW" sz="2400" b="1" dirty="0" smtClean="0">
              <a:latin typeface="Calibri" pitchFamily="34" charset="0"/>
              <a:ea typeface="微軟正黑體" pitchFamily="34" charset="-120"/>
            </a:endParaRPr>
          </a:p>
          <a:p>
            <a:pPr marL="447675" indent="-447675" eaLnBrk="1" hangingPunct="1">
              <a:lnSpc>
                <a:spcPct val="80000"/>
              </a:lnSpc>
            </a:pPr>
            <a:r>
              <a:rPr lang="zh-TW" altLang="en-US" sz="2400" b="1" dirty="0" smtClean="0">
                <a:latin typeface="Calibri" pitchFamily="34" charset="0"/>
                <a:ea typeface="微軟正黑體" pitchFamily="34" charset="-120"/>
              </a:rPr>
              <a:t>夏天最熱時可達攝氏</a:t>
            </a:r>
            <a:r>
              <a:rPr lang="en-US" altLang="zh-TW" sz="2400" b="1" dirty="0" smtClean="0">
                <a:latin typeface="Calibri" pitchFamily="34" charset="0"/>
                <a:ea typeface="微軟正黑體" pitchFamily="34" charset="-120"/>
              </a:rPr>
              <a:t>38</a:t>
            </a:r>
            <a:r>
              <a:rPr lang="zh-TW" altLang="en-US" sz="2400" b="1" dirty="0" smtClean="0">
                <a:latin typeface="Calibri" pitchFamily="34" charset="0"/>
                <a:ea typeface="微軟正黑體" pitchFamily="34" charset="-120"/>
              </a:rPr>
              <a:t>度，冬天最冷時可達攝氏負</a:t>
            </a:r>
            <a:r>
              <a:rPr lang="en-US" altLang="zh-TW" sz="2400" b="1" dirty="0" smtClean="0">
                <a:latin typeface="Calibri" pitchFamily="34" charset="0"/>
                <a:ea typeface="微軟正黑體" pitchFamily="34" charset="-120"/>
              </a:rPr>
              <a:t>20</a:t>
            </a:r>
            <a:r>
              <a:rPr lang="zh-TW" altLang="en-US" sz="2400" b="1" dirty="0" smtClean="0">
                <a:latin typeface="Calibri" pitchFamily="34" charset="0"/>
                <a:ea typeface="微軟正黑體" pitchFamily="34" charset="-120"/>
              </a:rPr>
              <a:t>度。</a:t>
            </a:r>
          </a:p>
          <a:p>
            <a:pPr marL="447675" indent="-447675" eaLnBrk="1" hangingPunct="1">
              <a:lnSpc>
                <a:spcPct val="80000"/>
              </a:lnSpc>
            </a:pPr>
            <a:r>
              <a:rPr lang="zh-TW" altLang="en-US" sz="2400" b="1" dirty="0" smtClean="0">
                <a:latin typeface="Calibri" pitchFamily="34" charset="0"/>
                <a:ea typeface="微軟正黑體" pitchFamily="34" charset="-120"/>
              </a:rPr>
              <a:t>每年大約十一月天氣開始轉涼，大約十二月中旬就會開始下雪，雪季多維持三個月，春天約在三月中來臨。</a:t>
            </a:r>
          </a:p>
        </p:txBody>
      </p:sp>
      <p:pic>
        <p:nvPicPr>
          <p:cNvPr id="19459" name="Picture 5" descr="purdue_university"/>
          <p:cNvPicPr>
            <a:picLocks noChangeAspect="1" noChangeArrowheads="1"/>
          </p:cNvPicPr>
          <p:nvPr/>
        </p:nvPicPr>
        <p:blipFill>
          <a:blip r:embed="rId3" cstate="print"/>
          <a:srcRect/>
          <a:stretch>
            <a:fillRect/>
          </a:stretch>
        </p:blipFill>
        <p:spPr bwMode="auto">
          <a:xfrm>
            <a:off x="4139952" y="3789040"/>
            <a:ext cx="4056063" cy="2497138"/>
          </a:xfrm>
          <a:prstGeom prst="rect">
            <a:avLst/>
          </a:prstGeom>
          <a:noFill/>
          <a:ln w="9525">
            <a:noFill/>
            <a:miter lim="800000"/>
            <a:headEnd/>
            <a:tailEnd/>
          </a:ln>
        </p:spPr>
      </p:pic>
      <p:pic>
        <p:nvPicPr>
          <p:cNvPr id="19460" name="Picture 6" descr="PurdueBelltower">
            <a:hlinkClick r:id="rId4"/>
          </p:cNvPr>
          <p:cNvPicPr>
            <a:picLocks noChangeAspect="1" noChangeArrowheads="1"/>
          </p:cNvPicPr>
          <p:nvPr/>
        </p:nvPicPr>
        <p:blipFill>
          <a:blip r:embed="rId5" cstate="print"/>
          <a:srcRect/>
          <a:stretch>
            <a:fillRect/>
          </a:stretch>
        </p:blipFill>
        <p:spPr bwMode="auto">
          <a:xfrm>
            <a:off x="6424817" y="1795140"/>
            <a:ext cx="1460500" cy="1993900"/>
          </a:xfrm>
          <a:prstGeom prst="rect">
            <a:avLst/>
          </a:prstGeom>
          <a:noFill/>
          <a:ln w="9525">
            <a:noFill/>
            <a:miter lim="800000"/>
            <a:headEnd/>
            <a:tailEnd/>
          </a:ln>
        </p:spPr>
      </p:pic>
      <p:pic>
        <p:nvPicPr>
          <p:cNvPr id="19461" name="Picture 7" descr="image011">
            <a:hlinkClick r:id="rId6"/>
          </p:cNvPr>
          <p:cNvPicPr>
            <a:picLocks noChangeAspect="1" noChangeArrowheads="1"/>
          </p:cNvPicPr>
          <p:nvPr/>
        </p:nvPicPr>
        <p:blipFill>
          <a:blip r:embed="rId7" cstate="print"/>
          <a:srcRect/>
          <a:stretch>
            <a:fillRect/>
          </a:stretch>
        </p:blipFill>
        <p:spPr bwMode="auto">
          <a:xfrm>
            <a:off x="4139952" y="2074540"/>
            <a:ext cx="2271712" cy="1714500"/>
          </a:xfrm>
          <a:prstGeom prst="rect">
            <a:avLst/>
          </a:prstGeom>
          <a:noFill/>
          <a:ln w="9525">
            <a:noFill/>
            <a:miter lim="800000"/>
            <a:headEnd/>
            <a:tailEnd/>
          </a:ln>
        </p:spPr>
      </p:pic>
      <p:sp>
        <p:nvSpPr>
          <p:cNvPr id="19462" name="Slide Number Placeholder 7"/>
          <p:cNvSpPr>
            <a:spLocks noGrp="1"/>
          </p:cNvSpPr>
          <p:nvPr>
            <p:ph type="sldNum" sz="quarter" idx="12"/>
          </p:nvPr>
        </p:nvSpPr>
        <p:spPr>
          <a:noFill/>
        </p:spPr>
        <p:txBody>
          <a:bodyPr/>
          <a:lstStyle/>
          <a:p>
            <a:fld id="{7D9DDECB-1A47-4541-A2F1-C84EC56C79C3}" type="slidenum">
              <a:rPr lang="en-US" altLang="zh-TW" smtClean="0">
                <a:ea typeface="新細明體" charset="-120"/>
              </a:rPr>
              <a:pPr/>
              <a:t>5</a:t>
            </a:fld>
            <a:endParaRPr lang="en-US" altLang="zh-TW"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zh-TW" sz="4000" smtClean="0">
                <a:ea typeface="標楷體" pitchFamily="65" charset="-120"/>
                <a:cs typeface="Calibri" pitchFamily="34" charset="0"/>
              </a:rPr>
              <a:t>List of luggage—</a:t>
            </a:r>
            <a:r>
              <a:rPr lang="zh-TW" altLang="en-US" sz="4000" smtClean="0">
                <a:ea typeface="標楷體" pitchFamily="65" charset="-120"/>
                <a:cs typeface="Calibri" pitchFamily="34" charset="0"/>
              </a:rPr>
              <a:t>文件和錢</a:t>
            </a:r>
          </a:p>
        </p:txBody>
      </p:sp>
      <p:sp>
        <p:nvSpPr>
          <p:cNvPr id="90114" name="Rectangle 3"/>
          <p:cNvSpPr>
            <a:spLocks noGrp="1" noChangeArrowheads="1"/>
          </p:cNvSpPr>
          <p:nvPr>
            <p:ph type="body" idx="1"/>
          </p:nvPr>
        </p:nvSpPr>
        <p:spPr>
          <a:xfrm>
            <a:off x="107504" y="1700808"/>
            <a:ext cx="7889875" cy="4616450"/>
          </a:xfrm>
        </p:spPr>
        <p:txBody>
          <a:bodyPr rtlCol="0">
            <a:normAutofit/>
          </a:bodyPr>
          <a:lstStyle/>
          <a:p>
            <a:pPr marL="392113" indent="-392113" fontAlgn="auto">
              <a:spcAft>
                <a:spcPts val="0"/>
              </a:spcAft>
              <a:defRPr/>
            </a:pPr>
            <a:r>
              <a:rPr lang="zh-TW" altLang="en-US" sz="2400" b="1" dirty="0" smtClean="0">
                <a:ea typeface="標楷體" pitchFamily="65" charset="-120"/>
              </a:rPr>
              <a:t>重要文件</a:t>
            </a:r>
          </a:p>
          <a:p>
            <a:pPr marL="914400" lvl="1" indent="-407988" fontAlgn="auto">
              <a:spcAft>
                <a:spcPts val="0"/>
              </a:spcAft>
              <a:defRPr/>
            </a:pPr>
            <a:r>
              <a:rPr lang="zh-TW" altLang="en-US" sz="2400" b="1" dirty="0" smtClean="0">
                <a:ea typeface="標楷體" pitchFamily="65" charset="-120"/>
              </a:rPr>
              <a:t>入學相關文件：錄取通知（</a:t>
            </a:r>
            <a:r>
              <a:rPr lang="en-US" altLang="zh-TW" sz="2400" b="1" dirty="0" smtClean="0">
                <a:solidFill>
                  <a:srgbClr val="FF0000"/>
                </a:solidFill>
                <a:ea typeface="標楷體" pitchFamily="65" charset="-120"/>
              </a:rPr>
              <a:t>admission letter, I-20</a:t>
            </a:r>
            <a:r>
              <a:rPr lang="zh-TW" altLang="en-US" sz="2400" b="1" dirty="0" smtClean="0">
                <a:ea typeface="標楷體" pitchFamily="65" charset="-120"/>
              </a:rPr>
              <a:t>）、大學畢業證書、學歷證明、英文成績單、英文體檢證明</a:t>
            </a:r>
            <a:r>
              <a:rPr lang="en-US" altLang="zh-TW" sz="2400" b="1" dirty="0" smtClean="0">
                <a:ea typeface="標楷體" pitchFamily="65" charset="-120"/>
              </a:rPr>
              <a:t>(</a:t>
            </a:r>
            <a:r>
              <a:rPr lang="zh-TW" altLang="en-US" sz="2400" b="1" dirty="0" smtClean="0">
                <a:ea typeface="標楷體" pitchFamily="65" charset="-120"/>
              </a:rPr>
              <a:t>免疫證明</a:t>
            </a:r>
            <a:r>
              <a:rPr lang="en-US" altLang="zh-TW" sz="2400" b="1" dirty="0" smtClean="0">
                <a:ea typeface="標楷體" pitchFamily="65" charset="-120"/>
              </a:rPr>
              <a:t>)</a:t>
            </a:r>
            <a:r>
              <a:rPr lang="zh-TW" altLang="en-US" sz="2400" b="1" dirty="0" smtClean="0">
                <a:ea typeface="標楷體" pitchFamily="65" charset="-120"/>
              </a:rPr>
              <a:t>、大頭照和底片 </a:t>
            </a:r>
          </a:p>
          <a:p>
            <a:pPr marL="914400" lvl="1" indent="-407988" fontAlgn="auto">
              <a:spcAft>
                <a:spcPts val="0"/>
              </a:spcAft>
              <a:defRPr/>
            </a:pPr>
            <a:r>
              <a:rPr lang="zh-TW" altLang="en-US" sz="2400" b="1" dirty="0">
                <a:ea typeface="標楷體" pitchFamily="65" charset="-120"/>
              </a:rPr>
              <a:t>護照</a:t>
            </a:r>
            <a:r>
              <a:rPr lang="zh-TW" altLang="en-US" sz="2400" b="1" dirty="0" smtClean="0">
                <a:ea typeface="標楷體" pitchFamily="65" charset="-120"/>
              </a:rPr>
              <a:t>、美簽</a:t>
            </a:r>
            <a:r>
              <a:rPr lang="zh-TW" altLang="en-US" sz="2400" b="1" dirty="0">
                <a:ea typeface="標楷體" pitchFamily="65" charset="-120"/>
              </a:rPr>
              <a:t>、</a:t>
            </a:r>
            <a:r>
              <a:rPr lang="zh-TW" altLang="en-US" sz="2400" b="1" dirty="0" smtClean="0">
                <a:ea typeface="標楷體" pitchFamily="65" charset="-120"/>
              </a:rPr>
              <a:t>機票</a:t>
            </a:r>
            <a:r>
              <a:rPr lang="zh-TW" altLang="en-US" sz="2400" b="1" dirty="0">
                <a:ea typeface="標楷體" pitchFamily="65" charset="-120"/>
              </a:rPr>
              <a:t>、國際駕</a:t>
            </a:r>
            <a:r>
              <a:rPr lang="zh-TW" altLang="en-US" sz="2400" b="1" dirty="0" smtClean="0">
                <a:ea typeface="標楷體" pitchFamily="65" charset="-120"/>
              </a:rPr>
              <a:t>照 </a:t>
            </a:r>
            <a:r>
              <a:rPr lang="en-US" altLang="zh-TW" sz="2400" b="1" dirty="0" smtClean="0">
                <a:ea typeface="標楷體" pitchFamily="65" charset="-120"/>
              </a:rPr>
              <a:t>(</a:t>
            </a:r>
            <a:r>
              <a:rPr lang="zh-TW" altLang="en-US" sz="2400" b="1" dirty="0" smtClean="0">
                <a:solidFill>
                  <a:srgbClr val="FF0000"/>
                </a:solidFill>
                <a:ea typeface="標楷體" pitchFamily="65" charset="-120"/>
              </a:rPr>
              <a:t>國內駕照</a:t>
            </a:r>
            <a:r>
              <a:rPr lang="en-US" altLang="zh-TW" sz="2400" b="1" dirty="0" smtClean="0">
                <a:ea typeface="標楷體" pitchFamily="65" charset="-120"/>
              </a:rPr>
              <a:t>)</a:t>
            </a:r>
            <a:r>
              <a:rPr lang="en-US" altLang="zh-TW" sz="2400" b="1" dirty="0">
                <a:ea typeface="標楷體" pitchFamily="65" charset="-120"/>
              </a:rPr>
              <a:t> </a:t>
            </a:r>
            <a:r>
              <a:rPr lang="zh-TW" altLang="en-US" sz="2400" b="1" dirty="0">
                <a:ea typeface="標楷體" pitchFamily="65" charset="-120"/>
              </a:rPr>
              <a:t>、聯絡名單 </a:t>
            </a:r>
            <a:r>
              <a:rPr lang="en-US" altLang="zh-TW" sz="2400" b="1" dirty="0" smtClean="0">
                <a:ea typeface="標楷體" pitchFamily="65" charset="-120"/>
              </a:rPr>
              <a:t>(</a:t>
            </a:r>
            <a:r>
              <a:rPr lang="zh-TW" altLang="en-US" sz="2400" b="1" dirty="0" smtClean="0">
                <a:ea typeface="標楷體" pitchFamily="65" charset="-120"/>
              </a:rPr>
              <a:t>家人朋友和學長姐</a:t>
            </a:r>
            <a:r>
              <a:rPr lang="en-US" altLang="zh-TW" sz="2400" b="1" dirty="0" smtClean="0">
                <a:ea typeface="標楷體" pitchFamily="65" charset="-120"/>
              </a:rPr>
              <a:t>)</a:t>
            </a:r>
            <a:r>
              <a:rPr lang="zh-TW" altLang="en-US" sz="2400" b="1" dirty="0" smtClean="0">
                <a:ea typeface="標楷體" pitchFamily="65" charset="-120"/>
              </a:rPr>
              <a:t> 、父母</a:t>
            </a:r>
            <a:r>
              <a:rPr lang="zh-TW" altLang="en-US" sz="2400" b="1" dirty="0">
                <a:ea typeface="標楷體" pitchFamily="65" charset="-120"/>
              </a:rPr>
              <a:t>英文姓名、</a:t>
            </a:r>
            <a:r>
              <a:rPr lang="zh-TW" altLang="en-US" sz="2400" b="1" dirty="0" smtClean="0">
                <a:ea typeface="標楷體" pitchFamily="65" charset="-120"/>
              </a:rPr>
              <a:t>國際電話卡</a:t>
            </a:r>
            <a:r>
              <a:rPr lang="zh-TW" altLang="en-US" sz="2400" b="1" dirty="0">
                <a:ea typeface="標楷體" pitchFamily="65" charset="-120"/>
              </a:rPr>
              <a:t>、</a:t>
            </a:r>
            <a:r>
              <a:rPr lang="en-US" altLang="zh-TW" sz="2400" b="1" dirty="0" smtClean="0">
                <a:ea typeface="標楷體" pitchFamily="65" charset="-120"/>
              </a:rPr>
              <a:t>SSN</a:t>
            </a:r>
            <a:endParaRPr lang="en-US" altLang="zh-TW" sz="2400" b="1" dirty="0">
              <a:ea typeface="標楷體" pitchFamily="65" charset="-120"/>
            </a:endParaRPr>
          </a:p>
          <a:p>
            <a:pPr marL="447675" indent="-447675" fontAlgn="auto">
              <a:spcAft>
                <a:spcPts val="0"/>
              </a:spcAft>
              <a:defRPr/>
            </a:pPr>
            <a:r>
              <a:rPr lang="zh-TW" altLang="en-US" sz="2600" b="1" dirty="0">
                <a:ea typeface="標楷體" pitchFamily="65" charset="-120"/>
              </a:rPr>
              <a:t>錢</a:t>
            </a:r>
          </a:p>
          <a:p>
            <a:pPr marL="889000" lvl="1" indent="-439738" fontAlgn="auto">
              <a:spcAft>
                <a:spcPts val="0"/>
              </a:spcAft>
              <a:defRPr/>
            </a:pPr>
            <a:r>
              <a:rPr lang="zh-TW" altLang="en-US" sz="2400" b="1" dirty="0">
                <a:ea typeface="標楷體" pitchFamily="65" charset="-120"/>
              </a:rPr>
              <a:t>現金或旅行支票</a:t>
            </a:r>
            <a:r>
              <a:rPr lang="en-US" altLang="zh-TW" sz="2400" b="1" dirty="0" smtClean="0">
                <a:ea typeface="標楷體" pitchFamily="65" charset="-120"/>
              </a:rPr>
              <a:t>(~US$2000</a:t>
            </a:r>
            <a:r>
              <a:rPr lang="en-US" altLang="zh-TW" sz="2400" b="1" dirty="0">
                <a:ea typeface="標楷體" pitchFamily="65" charset="-120"/>
              </a:rPr>
              <a:t>)</a:t>
            </a:r>
            <a:r>
              <a:rPr lang="zh-TW" altLang="en-US" sz="2400" b="1" dirty="0">
                <a:ea typeface="標楷體" pitchFamily="65" charset="-120"/>
              </a:rPr>
              <a:t>，信用卡</a:t>
            </a:r>
          </a:p>
          <a:p>
            <a:pPr marL="889000" lvl="1" indent="-439738" fontAlgn="auto">
              <a:spcAft>
                <a:spcPts val="0"/>
              </a:spcAft>
              <a:defRPr/>
            </a:pPr>
            <a:r>
              <a:rPr lang="zh-TW" altLang="en-US" sz="2400" b="1" dirty="0">
                <a:ea typeface="標楷體" pitchFamily="65" charset="-120"/>
              </a:rPr>
              <a:t>足夠支付第一個月的生活費、房租與押</a:t>
            </a:r>
            <a:r>
              <a:rPr lang="zh-TW" altLang="en-US" sz="2400" b="1" dirty="0" smtClean="0">
                <a:ea typeface="標楷體" pitchFamily="65" charset="-120"/>
              </a:rPr>
              <a:t>金</a:t>
            </a:r>
            <a:endParaRPr lang="en-US" altLang="zh-TW" sz="2400" b="1" dirty="0" smtClean="0">
              <a:ea typeface="標楷體" pitchFamily="65" charset="-120"/>
            </a:endParaRPr>
          </a:p>
          <a:p>
            <a:pPr marL="889000" lvl="1" indent="-439738" fontAlgn="auto">
              <a:spcAft>
                <a:spcPts val="0"/>
              </a:spcAft>
              <a:defRPr/>
            </a:pPr>
            <a:r>
              <a:rPr lang="zh-TW" altLang="en-US" sz="2400" b="1" dirty="0" smtClean="0">
                <a:ea typeface="標楷體" pitchFamily="65" charset="-120"/>
              </a:rPr>
              <a:t>剩下的等開戶後再電匯過來</a:t>
            </a:r>
            <a:endParaRPr lang="en-US" altLang="zh-TW" sz="2400" b="1" dirty="0">
              <a:ea typeface="標楷體" pitchFamily="65" charset="-120"/>
            </a:endParaRPr>
          </a:p>
          <a:p>
            <a:pPr marL="914400" lvl="1" indent="-407988" fontAlgn="auto">
              <a:spcAft>
                <a:spcPts val="0"/>
              </a:spcAft>
              <a:defRPr/>
            </a:pPr>
            <a:endParaRPr lang="en-US" altLang="zh-TW" sz="2400" b="1" dirty="0">
              <a:ea typeface="標楷體" pitchFamily="65" charset="-120"/>
            </a:endParaRPr>
          </a:p>
        </p:txBody>
      </p:sp>
      <p:sp>
        <p:nvSpPr>
          <p:cNvPr id="90115" name="Slide Number Placeholder 3"/>
          <p:cNvSpPr>
            <a:spLocks noGrp="1"/>
          </p:cNvSpPr>
          <p:nvPr>
            <p:ph type="sldNum" sz="quarter" idx="12"/>
          </p:nvPr>
        </p:nvSpPr>
        <p:spPr/>
        <p:txBody>
          <a:bodyPr/>
          <a:lstStyle/>
          <a:p>
            <a:pPr>
              <a:defRPr/>
            </a:pPr>
            <a:fld id="{E8AFC29D-A1DB-4D23-A15C-1A1C9F637FD0}" type="slidenum">
              <a:rPr lang="en-US" altLang="zh-TW"/>
              <a:pPr>
                <a:defRPr/>
              </a:pPr>
              <a:t>50</a:t>
            </a:fld>
            <a:endParaRPr lang="en-US" altLang="zh-TW"/>
          </a:p>
        </p:txBody>
      </p:sp>
    </p:spTree>
    <p:extLst>
      <p:ext uri="{BB962C8B-B14F-4D97-AF65-F5344CB8AC3E}">
        <p14:creationId xmlns:p14="http://schemas.microsoft.com/office/powerpoint/2010/main" val="10236368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2238"/>
            <a:ext cx="7543800" cy="930498"/>
          </a:xfrm>
        </p:spPr>
        <p:txBody>
          <a:bodyPr/>
          <a:lstStyle/>
          <a:p>
            <a:r>
              <a:rPr lang="en-US" altLang="zh-TW" sz="3600" dirty="0" smtClean="0">
                <a:ea typeface="標楷體" pitchFamily="65" charset="-120"/>
                <a:cs typeface="Calibri" pitchFamily="34" charset="0"/>
              </a:rPr>
              <a:t>List of luggage—</a:t>
            </a:r>
            <a:r>
              <a:rPr lang="zh-TW" altLang="en-US" sz="3600" dirty="0" smtClean="0">
                <a:ea typeface="標楷體" pitchFamily="65" charset="-120"/>
                <a:cs typeface="Calibri" pitchFamily="34" charset="0"/>
              </a:rPr>
              <a:t>衣物</a:t>
            </a:r>
            <a:endParaRPr lang="en-US" dirty="0" smtClean="0">
              <a:ea typeface="新細明體" pitchFamily="18" charset="-120"/>
            </a:endParaRPr>
          </a:p>
        </p:txBody>
      </p:sp>
      <p:sp>
        <p:nvSpPr>
          <p:cNvPr id="3" name="Content Placeholder 2"/>
          <p:cNvSpPr>
            <a:spLocks noGrp="1"/>
          </p:cNvSpPr>
          <p:nvPr>
            <p:ph idx="1"/>
          </p:nvPr>
        </p:nvSpPr>
        <p:spPr>
          <a:xfrm>
            <a:off x="251520" y="1340768"/>
            <a:ext cx="7643192" cy="4589462"/>
          </a:xfrm>
        </p:spPr>
        <p:txBody>
          <a:bodyPr rtlCol="0">
            <a:normAutofit lnSpcReduction="10000"/>
          </a:bodyPr>
          <a:lstStyle/>
          <a:p>
            <a:pPr fontAlgn="auto">
              <a:spcAft>
                <a:spcPts val="0"/>
              </a:spcAft>
              <a:defRPr/>
            </a:pPr>
            <a:r>
              <a:rPr lang="zh-TW" altLang="en-US" sz="2600" b="1" dirty="0" smtClean="0">
                <a:latin typeface="Calibri" pitchFamily="34" charset="0"/>
                <a:ea typeface="BiauKai"/>
                <a:cs typeface="Calibri"/>
              </a:rPr>
              <a:t>夏季：一星期的衣服量，薄外套</a:t>
            </a:r>
            <a:endParaRPr lang="en-US" altLang="zh-TW" sz="2600" b="1" dirty="0" smtClean="0">
              <a:latin typeface="Calibri" pitchFamily="34" charset="0"/>
              <a:ea typeface="BiauKai"/>
              <a:cs typeface="Calibri"/>
            </a:endParaRPr>
          </a:p>
          <a:p>
            <a:pPr fontAlgn="auto">
              <a:spcAft>
                <a:spcPts val="0"/>
              </a:spcAft>
              <a:defRPr/>
            </a:pPr>
            <a:r>
              <a:rPr lang="zh-TW" altLang="en-US" sz="2600" b="1" dirty="0" smtClean="0">
                <a:latin typeface="Calibri" pitchFamily="34" charset="0"/>
                <a:ea typeface="BiauKai"/>
                <a:cs typeface="Calibri"/>
              </a:rPr>
              <a:t>冬季：保暖厚外套，手套圍巾</a:t>
            </a:r>
            <a:endParaRPr lang="en-US" altLang="zh-TW" sz="2600" b="1" dirty="0" smtClean="0">
              <a:latin typeface="Calibri" pitchFamily="34" charset="0"/>
              <a:ea typeface="BiauKai"/>
              <a:cs typeface="Calibri"/>
            </a:endParaRPr>
          </a:p>
          <a:p>
            <a:pPr lvl="1" fontAlgn="auto">
              <a:spcAft>
                <a:spcPts val="0"/>
              </a:spcAft>
              <a:defRPr/>
            </a:pPr>
            <a:r>
              <a:rPr lang="zh-TW" altLang="en-US" b="1" dirty="0">
                <a:latin typeface="Calibri" pitchFamily="34" charset="0"/>
                <a:ea typeface="標楷體" pitchFamily="65" charset="-120"/>
              </a:rPr>
              <a:t>美國室內在冬夏季時都會開冷暖氣，因此</a:t>
            </a:r>
            <a:r>
              <a:rPr lang="zh-TW" altLang="en-US" b="1" dirty="0" smtClean="0">
                <a:latin typeface="Calibri" pitchFamily="34" charset="0"/>
                <a:ea typeface="標楷體" pitchFamily="65" charset="-120"/>
              </a:rPr>
              <a:t>冬天時通常</a:t>
            </a:r>
            <a:r>
              <a:rPr lang="zh-TW" altLang="en-US" b="1" dirty="0">
                <a:latin typeface="Calibri" pitchFamily="34" charset="0"/>
                <a:ea typeface="標楷體" pitchFamily="65" charset="-120"/>
              </a:rPr>
              <a:t>是秋</a:t>
            </a:r>
            <a:r>
              <a:rPr lang="zh-TW" altLang="en-US" b="1" dirty="0" smtClean="0">
                <a:latin typeface="Calibri" pitchFamily="34" charset="0"/>
                <a:ea typeface="標楷體" pitchFamily="65" charset="-120"/>
              </a:rPr>
              <a:t>天的服裝，再套</a:t>
            </a:r>
            <a:r>
              <a:rPr lang="zh-TW" altLang="en-US" b="1" dirty="0">
                <a:latin typeface="Calibri" pitchFamily="34" charset="0"/>
                <a:ea typeface="標楷體" pitchFamily="65" charset="-120"/>
              </a:rPr>
              <a:t>一件可</a:t>
            </a:r>
            <a:r>
              <a:rPr lang="zh-TW" altLang="en-US" b="1" dirty="0" smtClean="0">
                <a:latin typeface="Calibri" pitchFamily="34" charset="0"/>
                <a:ea typeface="標楷體" pitchFamily="65" charset="-120"/>
              </a:rPr>
              <a:t>防寒防雪外套</a:t>
            </a:r>
            <a:endParaRPr lang="en-US" altLang="zh-TW" b="1" dirty="0" smtClean="0">
              <a:latin typeface="Calibri" pitchFamily="34" charset="0"/>
              <a:ea typeface="BiauKai"/>
              <a:cs typeface="Calibri"/>
            </a:endParaRPr>
          </a:p>
          <a:p>
            <a:pPr fontAlgn="auto">
              <a:spcAft>
                <a:spcPts val="0"/>
              </a:spcAft>
              <a:defRPr/>
            </a:pPr>
            <a:r>
              <a:rPr lang="en-US" altLang="zh-TW" sz="2600" b="1" dirty="0" smtClean="0">
                <a:latin typeface="Calibri" pitchFamily="34" charset="0"/>
                <a:ea typeface="BiauKai"/>
                <a:cs typeface="Calibri"/>
              </a:rPr>
              <a:t>Business</a:t>
            </a:r>
            <a:r>
              <a:rPr lang="zh-TW" altLang="en-US" sz="2600" b="1" dirty="0" smtClean="0">
                <a:latin typeface="Calibri" pitchFamily="34" charset="0"/>
                <a:ea typeface="BiauKai"/>
                <a:cs typeface="Calibri"/>
              </a:rPr>
              <a:t> </a:t>
            </a:r>
            <a:r>
              <a:rPr lang="en-US" altLang="zh-TW" sz="2600" b="1" dirty="0" smtClean="0">
                <a:latin typeface="Calibri" pitchFamily="34" charset="0"/>
                <a:ea typeface="BiauKai"/>
                <a:cs typeface="Calibri"/>
              </a:rPr>
              <a:t>casual</a:t>
            </a:r>
            <a:r>
              <a:rPr lang="zh-TW" altLang="en-US" sz="2600" b="1" dirty="0" smtClean="0">
                <a:latin typeface="Calibri" pitchFamily="34" charset="0"/>
                <a:ea typeface="BiauKai"/>
                <a:cs typeface="Calibri"/>
              </a:rPr>
              <a:t> </a:t>
            </a:r>
            <a:r>
              <a:rPr lang="en-US" altLang="zh-TW" sz="2600" b="1" dirty="0" smtClean="0">
                <a:latin typeface="Calibri" pitchFamily="34" charset="0"/>
                <a:ea typeface="BiauKai"/>
                <a:cs typeface="Calibri"/>
              </a:rPr>
              <a:t>/</a:t>
            </a:r>
            <a:r>
              <a:rPr lang="zh-TW" altLang="en-US" sz="2600" b="1" dirty="0" smtClean="0">
                <a:latin typeface="Calibri" pitchFamily="34" charset="0"/>
                <a:ea typeface="BiauKai"/>
                <a:cs typeface="Calibri"/>
              </a:rPr>
              <a:t>男西裝女</a:t>
            </a:r>
            <a:r>
              <a:rPr lang="zh-TW" altLang="en-US" sz="2600" b="1" dirty="0" smtClean="0">
                <a:solidFill>
                  <a:srgbClr val="FF0000"/>
                </a:solidFill>
                <a:latin typeface="Calibri" pitchFamily="34" charset="0"/>
                <a:ea typeface="BiauKai"/>
                <a:cs typeface="Calibri"/>
              </a:rPr>
              <a:t>套裝</a:t>
            </a:r>
            <a:r>
              <a:rPr lang="en-US" altLang="zh-TW" sz="2600" b="1" dirty="0" smtClean="0">
                <a:latin typeface="Calibri" pitchFamily="34" charset="0"/>
                <a:ea typeface="BiauKai"/>
                <a:cs typeface="Calibri"/>
              </a:rPr>
              <a:t>(</a:t>
            </a:r>
            <a:r>
              <a:rPr lang="zh-TW" altLang="zh-TW" sz="2600" b="1" dirty="0">
                <a:latin typeface="Calibri" pitchFamily="34" charset="0"/>
                <a:ea typeface="BiauKai"/>
                <a:cs typeface="Calibri"/>
              </a:rPr>
              <a:t> </a:t>
            </a:r>
            <a:r>
              <a:rPr lang="en-US" altLang="zh-TW" sz="2600" b="1" dirty="0" smtClean="0">
                <a:latin typeface="Calibri" pitchFamily="34" charset="0"/>
                <a:ea typeface="BiauKai"/>
                <a:cs typeface="Calibri"/>
              </a:rPr>
              <a:t>for</a:t>
            </a:r>
            <a:r>
              <a:rPr lang="zh-TW" altLang="en-US" sz="2600" b="1" dirty="0" smtClean="0">
                <a:latin typeface="Calibri" pitchFamily="34" charset="0"/>
                <a:ea typeface="BiauKai"/>
                <a:cs typeface="Calibri"/>
              </a:rPr>
              <a:t> </a:t>
            </a:r>
            <a:r>
              <a:rPr lang="en-US" altLang="zh-TW" sz="2600" b="1" dirty="0" smtClean="0">
                <a:latin typeface="Calibri" pitchFamily="34" charset="0"/>
                <a:ea typeface="BiauKai"/>
                <a:cs typeface="Calibri"/>
              </a:rPr>
              <a:t>interview</a:t>
            </a:r>
            <a:r>
              <a:rPr lang="zh-TW" altLang="en-US" sz="2600" b="1" dirty="0" smtClean="0">
                <a:latin typeface="Calibri" pitchFamily="34" charset="0"/>
                <a:ea typeface="BiauKai"/>
                <a:cs typeface="Calibri"/>
              </a:rPr>
              <a:t> </a:t>
            </a:r>
            <a:r>
              <a:rPr lang="en-US" altLang="zh-TW" sz="2600" b="1" dirty="0" smtClean="0">
                <a:latin typeface="Calibri" pitchFamily="34" charset="0"/>
                <a:ea typeface="BiauKai"/>
                <a:cs typeface="Calibri"/>
              </a:rPr>
              <a:t>or</a:t>
            </a:r>
            <a:r>
              <a:rPr lang="zh-TW" altLang="en-US" sz="2600" b="1" dirty="0" smtClean="0">
                <a:latin typeface="Calibri" pitchFamily="34" charset="0"/>
                <a:ea typeface="BiauKai"/>
                <a:cs typeface="Calibri"/>
              </a:rPr>
              <a:t> </a:t>
            </a:r>
            <a:r>
              <a:rPr lang="en-US" altLang="zh-TW" sz="2600" b="1" dirty="0" smtClean="0">
                <a:latin typeface="Calibri" pitchFamily="34" charset="0"/>
                <a:ea typeface="BiauKai"/>
                <a:cs typeface="Calibri"/>
              </a:rPr>
              <a:t>conference)</a:t>
            </a:r>
          </a:p>
          <a:p>
            <a:pPr fontAlgn="auto">
              <a:spcAft>
                <a:spcPts val="0"/>
              </a:spcAft>
              <a:defRPr/>
            </a:pPr>
            <a:r>
              <a:rPr lang="zh-TW" altLang="en-US" sz="2600" b="1" dirty="0" smtClean="0">
                <a:latin typeface="Calibri" pitchFamily="34" charset="0"/>
                <a:ea typeface="BiauKai"/>
                <a:cs typeface="Calibri"/>
              </a:rPr>
              <a:t>運動服，睡衣，外出鞋，拖鞋</a:t>
            </a:r>
            <a:r>
              <a:rPr lang="en-US" altLang="zh-TW" sz="2600" b="1" dirty="0" smtClean="0">
                <a:latin typeface="Calibri" pitchFamily="34" charset="0"/>
                <a:ea typeface="BiauKai"/>
                <a:cs typeface="Calibri"/>
              </a:rPr>
              <a:t>…</a:t>
            </a:r>
          </a:p>
          <a:p>
            <a:pPr fontAlgn="auto">
              <a:spcAft>
                <a:spcPts val="0"/>
              </a:spcAft>
              <a:defRPr/>
            </a:pPr>
            <a:endParaRPr lang="en-US" altLang="zh-TW" sz="2600" b="1" dirty="0" smtClean="0">
              <a:latin typeface="Calibri" pitchFamily="34" charset="0"/>
              <a:ea typeface="BiauKai"/>
              <a:cs typeface="Calibri"/>
            </a:endParaRPr>
          </a:p>
          <a:p>
            <a:pPr marL="0" indent="0" fontAlgn="auto">
              <a:spcAft>
                <a:spcPts val="0"/>
              </a:spcAft>
              <a:buFont typeface="Arial" pitchFamily="34" charset="0"/>
              <a:buNone/>
              <a:defRPr/>
            </a:pPr>
            <a:r>
              <a:rPr lang="zh-TW" altLang="en-US" sz="2600" b="1" dirty="0">
                <a:latin typeface="Calibri" pitchFamily="34" charset="0"/>
                <a:ea typeface="BiauKai"/>
                <a:cs typeface="Calibri"/>
              </a:rPr>
              <a:t>一般而言，許多名牌</a:t>
            </a:r>
            <a:r>
              <a:rPr lang="zh-TW" altLang="en-US" sz="2600" b="1" dirty="0" smtClean="0">
                <a:latin typeface="Calibri" pitchFamily="34" charset="0"/>
                <a:ea typeface="BiauKai"/>
                <a:cs typeface="Calibri"/>
              </a:rPr>
              <a:t>衣服在美國</a:t>
            </a:r>
            <a:r>
              <a:rPr lang="zh-TW" altLang="en-US" sz="2600" b="1" dirty="0">
                <a:latin typeface="Calibri" pitchFamily="34" charset="0"/>
                <a:ea typeface="BiauKai"/>
                <a:cs typeface="Calibri"/>
              </a:rPr>
              <a:t>的</a:t>
            </a:r>
            <a:r>
              <a:rPr lang="en-US" altLang="zh-TW" sz="2600" b="1" dirty="0">
                <a:latin typeface="Calibri" pitchFamily="34" charset="0"/>
                <a:ea typeface="BiauKai"/>
                <a:cs typeface="Calibri"/>
              </a:rPr>
              <a:t>Outlet</a:t>
            </a:r>
            <a:r>
              <a:rPr lang="zh-TW" altLang="en-US" sz="2600" b="1" dirty="0">
                <a:latin typeface="Calibri" pitchFamily="34" charset="0"/>
                <a:ea typeface="BiauKai"/>
                <a:cs typeface="Calibri"/>
              </a:rPr>
              <a:t>都相當便宜，</a:t>
            </a:r>
            <a:r>
              <a:rPr lang="zh-TW" altLang="en-US" sz="2600" b="1" dirty="0" smtClean="0">
                <a:latin typeface="Calibri" pitchFamily="34" charset="0"/>
                <a:ea typeface="BiauKai"/>
                <a:cs typeface="Calibri"/>
              </a:rPr>
              <a:t>換季折扣時可以買到許多物美價</a:t>
            </a:r>
            <a:r>
              <a:rPr lang="zh-TW" altLang="en-US" sz="2600" b="1" dirty="0">
                <a:latin typeface="Calibri" pitchFamily="34" charset="0"/>
                <a:ea typeface="BiauKai"/>
                <a:cs typeface="Calibri"/>
              </a:rPr>
              <a:t>廉的</a:t>
            </a:r>
            <a:r>
              <a:rPr lang="zh-TW" altLang="en-US" sz="2600" b="1" dirty="0" smtClean="0">
                <a:latin typeface="Calibri" pitchFamily="34" charset="0"/>
                <a:ea typeface="BiauKai"/>
                <a:cs typeface="Calibri"/>
              </a:rPr>
              <a:t>衣物。</a:t>
            </a:r>
            <a:endParaRPr lang="zh-TW" altLang="en-US" sz="2600" b="1" dirty="0">
              <a:latin typeface="Calibri" pitchFamily="34" charset="0"/>
              <a:ea typeface="BiauKai"/>
              <a:cs typeface="Calibri"/>
            </a:endParaRPr>
          </a:p>
          <a:p>
            <a:pPr fontAlgn="auto">
              <a:spcAft>
                <a:spcPts val="0"/>
              </a:spcAft>
              <a:defRPr/>
            </a:pPr>
            <a:endParaRPr lang="en-US" altLang="zh-TW" sz="2600" b="1" dirty="0" smtClean="0">
              <a:ea typeface="BiauKai"/>
              <a:cs typeface="Calibri"/>
            </a:endParaRPr>
          </a:p>
          <a:p>
            <a:pPr fontAlgn="auto">
              <a:spcAft>
                <a:spcPts val="0"/>
              </a:spcAft>
              <a:defRPr/>
            </a:pPr>
            <a:endParaRPr lang="en-US" sz="2600" b="1" dirty="0">
              <a:ea typeface="BiauKai"/>
              <a:cs typeface="Calibri"/>
            </a:endParaRPr>
          </a:p>
        </p:txBody>
      </p:sp>
      <p:sp>
        <p:nvSpPr>
          <p:cNvPr id="4" name="Slide Number Placeholder 3"/>
          <p:cNvSpPr>
            <a:spLocks noGrp="1"/>
          </p:cNvSpPr>
          <p:nvPr>
            <p:ph type="sldNum" sz="quarter" idx="12"/>
          </p:nvPr>
        </p:nvSpPr>
        <p:spPr/>
        <p:txBody>
          <a:bodyPr/>
          <a:lstStyle/>
          <a:p>
            <a:pPr>
              <a:defRPr/>
            </a:pPr>
            <a:fld id="{919185B8-B17F-4F42-A9E1-B644D53BDC18}" type="slidenum">
              <a:rPr lang="en-US" altLang="zh-TW"/>
              <a:pPr>
                <a:defRPr/>
              </a:pPr>
              <a:t>51</a:t>
            </a:fld>
            <a:endParaRPr lang="en-US" altLang="zh-TW"/>
          </a:p>
        </p:txBody>
      </p:sp>
    </p:spTree>
    <p:extLst>
      <p:ext uri="{BB962C8B-B14F-4D97-AF65-F5344CB8AC3E}">
        <p14:creationId xmlns:p14="http://schemas.microsoft.com/office/powerpoint/2010/main" val="61634410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2238"/>
            <a:ext cx="7543800" cy="1074514"/>
          </a:xfrm>
        </p:spPr>
        <p:txBody>
          <a:bodyPr/>
          <a:lstStyle/>
          <a:p>
            <a:r>
              <a:rPr lang="en-US" altLang="zh-TW" sz="4000" dirty="0" smtClean="0">
                <a:cs typeface="Calibri" pitchFamily="34" charset="0"/>
              </a:rPr>
              <a:t>List of luggage </a:t>
            </a:r>
            <a:r>
              <a:rPr lang="en-US" altLang="zh-TW" sz="4000" dirty="0" smtClean="0">
                <a:ea typeface="標楷體" pitchFamily="65" charset="-120"/>
                <a:cs typeface="Calibri" pitchFamily="34" charset="0"/>
              </a:rPr>
              <a:t>—Sample List</a:t>
            </a:r>
          </a:p>
        </p:txBody>
      </p:sp>
      <p:sp>
        <p:nvSpPr>
          <p:cNvPr id="6147" name="Rectangle 3"/>
          <p:cNvSpPr>
            <a:spLocks noGrp="1" noChangeArrowheads="1"/>
          </p:cNvSpPr>
          <p:nvPr>
            <p:ph type="body" idx="1"/>
          </p:nvPr>
        </p:nvSpPr>
        <p:spPr>
          <a:xfrm>
            <a:off x="107504" y="1563688"/>
            <a:ext cx="7776864" cy="4752975"/>
          </a:xfrm>
        </p:spPr>
        <p:txBody>
          <a:bodyPr/>
          <a:lstStyle/>
          <a:p>
            <a:pPr marL="447675" indent="-447675">
              <a:lnSpc>
                <a:spcPct val="80000"/>
              </a:lnSpc>
              <a:buFont typeface="Wingdings" pitchFamily="2" charset="2"/>
              <a:buNone/>
            </a:pPr>
            <a:endParaRPr lang="en-US" altLang="zh-TW" sz="2600" dirty="0" smtClean="0">
              <a:latin typeface="Calibri" pitchFamily="34" charset="0"/>
            </a:endParaRPr>
          </a:p>
          <a:p>
            <a:pPr marL="889000" lvl="1" indent="-439738">
              <a:lnSpc>
                <a:spcPct val="80000"/>
              </a:lnSpc>
            </a:pPr>
            <a:r>
              <a:rPr lang="zh-TW" altLang="en-US" sz="2200" b="1" dirty="0" smtClean="0">
                <a:solidFill>
                  <a:srgbClr val="FF0000"/>
                </a:solidFill>
                <a:latin typeface="Calibri" pitchFamily="34" charset="0"/>
                <a:ea typeface="標楷體" pitchFamily="65" charset="-120"/>
              </a:rPr>
              <a:t>生活用品</a:t>
            </a:r>
            <a:r>
              <a:rPr lang="zh-TW" altLang="en-US" sz="2200" b="1" dirty="0" smtClean="0">
                <a:latin typeface="Calibri" pitchFamily="34" charset="0"/>
                <a:ea typeface="標楷體" pitchFamily="65" charset="-120"/>
              </a:rPr>
              <a:t>：小手電筒、充電電池、瑞士刀、</a:t>
            </a:r>
            <a:r>
              <a:rPr lang="en-US" altLang="zh-TW" sz="2200" b="1" dirty="0" smtClean="0">
                <a:latin typeface="Calibri" pitchFamily="34" charset="0"/>
                <a:ea typeface="標楷體" pitchFamily="65" charset="-120"/>
              </a:rPr>
              <a:t>3M</a:t>
            </a:r>
            <a:r>
              <a:rPr lang="zh-TW" altLang="en-US" sz="2200" b="1" dirty="0" smtClean="0">
                <a:latin typeface="Calibri" pitchFamily="34" charset="0"/>
                <a:ea typeface="標楷體" pitchFamily="65" charset="-120"/>
              </a:rPr>
              <a:t>無痕掛勾、捲尺、旅行用針線包、打火機、檯燈、鬧鐘、工具</a:t>
            </a:r>
            <a:r>
              <a:rPr lang="en-US" altLang="zh-TW" sz="2200" b="1" dirty="0" smtClean="0">
                <a:latin typeface="Calibri" pitchFamily="34" charset="0"/>
                <a:ea typeface="標楷體" pitchFamily="65" charset="-120"/>
              </a:rPr>
              <a:t>(</a:t>
            </a:r>
            <a:r>
              <a:rPr lang="zh-TW" altLang="en-US" sz="2200" b="1" dirty="0" smtClean="0">
                <a:latin typeface="Calibri" pitchFamily="34" charset="0"/>
                <a:ea typeface="標楷體" pitchFamily="65" charset="-120"/>
              </a:rPr>
              <a:t>起子</a:t>
            </a:r>
            <a:r>
              <a:rPr lang="en-US" altLang="zh-TW" sz="2200" b="1" dirty="0" smtClean="0">
                <a:latin typeface="Calibri" pitchFamily="34" charset="0"/>
                <a:ea typeface="標楷體" pitchFamily="65" charset="-120"/>
              </a:rPr>
              <a:t>, </a:t>
            </a:r>
            <a:r>
              <a:rPr lang="zh-TW" altLang="en-US" sz="2200" b="1" dirty="0" smtClean="0">
                <a:latin typeface="Calibri" pitchFamily="34" charset="0"/>
                <a:ea typeface="標楷體" pitchFamily="65" charset="-120"/>
              </a:rPr>
              <a:t>尖嘴鉗</a:t>
            </a:r>
            <a:r>
              <a:rPr lang="en-US" altLang="zh-TW" sz="2200" b="1" dirty="0" smtClean="0">
                <a:latin typeface="Calibri" pitchFamily="34" charset="0"/>
                <a:ea typeface="標楷體" pitchFamily="65" charset="-120"/>
              </a:rPr>
              <a:t>, </a:t>
            </a:r>
            <a:r>
              <a:rPr lang="zh-TW" altLang="en-US" sz="2200" b="1" dirty="0" smtClean="0">
                <a:latin typeface="Calibri" pitchFamily="34" charset="0"/>
                <a:ea typeface="標楷體" pitchFamily="65" charset="-120"/>
              </a:rPr>
              <a:t>小螺絲起</a:t>
            </a:r>
            <a:r>
              <a:rPr lang="en-US" altLang="zh-TW" sz="2200" b="1" dirty="0" smtClean="0">
                <a:latin typeface="Calibri" pitchFamily="34" charset="0"/>
                <a:ea typeface="標楷體" pitchFamily="65" charset="-120"/>
              </a:rPr>
              <a:t>)</a:t>
            </a:r>
            <a:r>
              <a:rPr lang="zh-TW" altLang="en-US" sz="2200" b="1" dirty="0" smtClean="0">
                <a:latin typeface="Calibri" pitchFamily="34" charset="0"/>
                <a:ea typeface="標楷體" pitchFamily="65" charset="-120"/>
              </a:rPr>
              <a:t>、</a:t>
            </a:r>
            <a:r>
              <a:rPr lang="zh-TW" altLang="en-US" sz="2200" b="1" dirty="0" smtClean="0">
                <a:solidFill>
                  <a:srgbClr val="FF0000"/>
                </a:solidFill>
                <a:latin typeface="Calibri" pitchFamily="34" charset="0"/>
                <a:ea typeface="標楷體" pitchFamily="65" charset="-120"/>
              </a:rPr>
              <a:t>洗衣袋</a:t>
            </a:r>
            <a:endParaRPr lang="en-US" altLang="zh-TW" sz="2200" b="1" dirty="0" smtClean="0">
              <a:solidFill>
                <a:srgbClr val="FF0000"/>
              </a:solidFill>
              <a:latin typeface="Calibri" pitchFamily="34" charset="0"/>
              <a:ea typeface="標楷體" pitchFamily="65" charset="-120"/>
            </a:endParaRPr>
          </a:p>
          <a:p>
            <a:pPr marL="889000" lvl="1" indent="-439738">
              <a:lnSpc>
                <a:spcPct val="80000"/>
              </a:lnSpc>
            </a:pPr>
            <a:r>
              <a:rPr lang="zh-TW" altLang="en-US" sz="2200" b="1" dirty="0" smtClean="0">
                <a:solidFill>
                  <a:srgbClr val="FF0000"/>
                </a:solidFill>
                <a:latin typeface="Calibri" pitchFamily="34" charset="0"/>
                <a:ea typeface="標楷體" pitchFamily="65" charset="-120"/>
              </a:rPr>
              <a:t>盥洗清潔用品</a:t>
            </a:r>
            <a:r>
              <a:rPr lang="zh-TW" altLang="en-US" sz="2200" b="1" dirty="0" smtClean="0">
                <a:latin typeface="Calibri" pitchFamily="34" charset="0"/>
                <a:ea typeface="標楷體" pitchFamily="65" charset="-120"/>
              </a:rPr>
              <a:t>：吹風機、大毛巾、小毛巾、牙刷、小牙膏、刮鬍刀、旅行用洗髮潤髮沐浴組、肥皂盒、梳子、小鏡子、指甲剪組</a:t>
            </a:r>
          </a:p>
          <a:p>
            <a:pPr marL="889000" lvl="1" indent="-439738">
              <a:lnSpc>
                <a:spcPct val="80000"/>
              </a:lnSpc>
            </a:pPr>
            <a:r>
              <a:rPr lang="zh-TW" altLang="en-US" sz="2200" b="1" dirty="0" smtClean="0">
                <a:solidFill>
                  <a:srgbClr val="FF0000"/>
                </a:solidFill>
                <a:latin typeface="Calibri" pitchFamily="34" charset="0"/>
                <a:ea typeface="標楷體" pitchFamily="65" charset="-120"/>
              </a:rPr>
              <a:t>洗衣</a:t>
            </a:r>
            <a:r>
              <a:rPr lang="zh-TW" altLang="en-US" sz="2200" b="1" dirty="0" smtClean="0">
                <a:latin typeface="Calibri" pitchFamily="34" charset="0"/>
                <a:ea typeface="標楷體" pitchFamily="65" charset="-120"/>
              </a:rPr>
              <a:t>：幾個衣架、小包洗衣粉</a:t>
            </a:r>
          </a:p>
          <a:p>
            <a:pPr marL="889000" lvl="1" indent="-439738">
              <a:lnSpc>
                <a:spcPct val="80000"/>
              </a:lnSpc>
            </a:pPr>
            <a:r>
              <a:rPr lang="zh-TW" altLang="en-US" sz="2200" b="1" dirty="0" smtClean="0">
                <a:solidFill>
                  <a:srgbClr val="FF0000"/>
                </a:solidFill>
                <a:latin typeface="Calibri" pitchFamily="34" charset="0"/>
                <a:ea typeface="標楷體" pitchFamily="65" charset="-120"/>
              </a:rPr>
              <a:t>化妝保養</a:t>
            </a:r>
            <a:r>
              <a:rPr lang="zh-TW" altLang="en-US" sz="2200" b="1" dirty="0" smtClean="0">
                <a:latin typeface="Calibri" pitchFamily="34" charset="0"/>
                <a:ea typeface="標楷體" pitchFamily="65" charset="-120"/>
              </a:rPr>
              <a:t>：保養品、化妝品、防曬油</a:t>
            </a:r>
          </a:p>
          <a:p>
            <a:pPr marL="889000" lvl="1" indent="-439738">
              <a:lnSpc>
                <a:spcPct val="80000"/>
              </a:lnSpc>
            </a:pPr>
            <a:r>
              <a:rPr lang="zh-TW" altLang="en-US" sz="2200" b="1" dirty="0" smtClean="0">
                <a:solidFill>
                  <a:srgbClr val="FF0000"/>
                </a:solidFill>
                <a:latin typeface="Calibri" pitchFamily="34" charset="0"/>
                <a:ea typeface="標楷體" pitchFamily="65" charset="-120"/>
              </a:rPr>
              <a:t>醫藥衛生</a:t>
            </a:r>
            <a:r>
              <a:rPr lang="zh-TW" altLang="en-US" sz="2200" b="1" dirty="0" smtClean="0">
                <a:latin typeface="Calibri" pitchFamily="34" charset="0"/>
                <a:ea typeface="標楷體" pitchFamily="65" charset="-120"/>
              </a:rPr>
              <a:t>：個人藥品</a:t>
            </a:r>
            <a:r>
              <a:rPr lang="en-US" altLang="zh-TW" sz="2200" b="1" dirty="0" smtClean="0">
                <a:latin typeface="Calibri" pitchFamily="34" charset="0"/>
                <a:ea typeface="標楷體" pitchFamily="65" charset="-120"/>
              </a:rPr>
              <a:t>(</a:t>
            </a:r>
            <a:r>
              <a:rPr lang="zh-TW" altLang="en-US" sz="2200" b="1" dirty="0" smtClean="0">
                <a:latin typeface="Calibri" pitchFamily="34" charset="0"/>
                <a:ea typeface="標楷體" pitchFamily="65" charset="-120"/>
              </a:rPr>
              <a:t>內服</a:t>
            </a:r>
            <a:r>
              <a:rPr lang="en-US" altLang="zh-TW" sz="2200" b="1" dirty="0" smtClean="0">
                <a:latin typeface="Calibri" pitchFamily="34" charset="0"/>
                <a:ea typeface="標楷體" pitchFamily="65" charset="-120"/>
              </a:rPr>
              <a:t>, </a:t>
            </a:r>
            <a:r>
              <a:rPr lang="zh-TW" altLang="en-US" sz="2200" b="1" dirty="0" smtClean="0">
                <a:latin typeface="Calibri" pitchFamily="34" charset="0"/>
                <a:ea typeface="標楷體" pitchFamily="65" charset="-120"/>
              </a:rPr>
              <a:t>外敷</a:t>
            </a:r>
            <a:r>
              <a:rPr lang="en-US" altLang="zh-TW" sz="2200" b="1" dirty="0" smtClean="0">
                <a:latin typeface="Calibri" pitchFamily="34" charset="0"/>
                <a:ea typeface="標楷體" pitchFamily="65" charset="-120"/>
              </a:rPr>
              <a:t>, </a:t>
            </a:r>
            <a:r>
              <a:rPr lang="zh-TW" altLang="en-US" sz="2200" b="1" dirty="0" smtClean="0">
                <a:latin typeface="Calibri" pitchFamily="34" charset="0"/>
                <a:ea typeface="標楷體" pitchFamily="65" charset="-120"/>
              </a:rPr>
              <a:t>成藥</a:t>
            </a:r>
            <a:r>
              <a:rPr lang="en-US" altLang="zh-TW" sz="2200" b="1" dirty="0" smtClean="0">
                <a:latin typeface="Calibri" pitchFamily="34" charset="0"/>
                <a:ea typeface="標楷體" pitchFamily="65" charset="-120"/>
              </a:rPr>
              <a:t>,</a:t>
            </a:r>
            <a:r>
              <a:rPr lang="zh-TW" altLang="en-US" sz="2200" b="1" dirty="0" smtClean="0">
                <a:solidFill>
                  <a:srgbClr val="FF0000"/>
                </a:solidFill>
                <a:latin typeface="Calibri" pitchFamily="34" charset="0"/>
                <a:ea typeface="標楷體" pitchFamily="65" charset="-120"/>
              </a:rPr>
              <a:t>伏冒熱飲</a:t>
            </a:r>
            <a:r>
              <a:rPr lang="en-US" altLang="zh-TW" sz="2200" b="1" dirty="0" smtClean="0">
                <a:latin typeface="Calibri" pitchFamily="34" charset="0"/>
                <a:ea typeface="標楷體" pitchFamily="65" charset="-120"/>
              </a:rPr>
              <a:t>) </a:t>
            </a:r>
            <a:r>
              <a:rPr lang="zh-TW" altLang="en-US" sz="2200" b="1" dirty="0" smtClean="0">
                <a:latin typeface="Calibri" pitchFamily="34" charset="0"/>
                <a:ea typeface="標楷體" pitchFamily="65" charset="-120"/>
              </a:rPr>
              <a:t>、常用藥品（消炎藥、止痛藥、止咳藥、抗過敏）、</a:t>
            </a:r>
            <a:r>
              <a:rPr lang="en-US" altLang="zh-TW" sz="2200" b="1" dirty="0" smtClean="0">
                <a:latin typeface="Calibri" pitchFamily="34" charset="0"/>
                <a:ea typeface="標楷體" pitchFamily="65" charset="-120"/>
              </a:rPr>
              <a:t>OK</a:t>
            </a:r>
            <a:r>
              <a:rPr lang="zh-TW" altLang="en-US" sz="2200" b="1" dirty="0" smtClean="0">
                <a:latin typeface="Calibri" pitchFamily="34" charset="0"/>
                <a:ea typeface="標楷體" pitchFamily="65" charset="-120"/>
              </a:rPr>
              <a:t>繃、第一個月用的衛生用品</a:t>
            </a:r>
          </a:p>
        </p:txBody>
      </p:sp>
      <p:sp>
        <p:nvSpPr>
          <p:cNvPr id="6148" name="Text Box 4"/>
          <p:cNvSpPr txBox="1">
            <a:spLocks noChangeArrowheads="1"/>
          </p:cNvSpPr>
          <p:nvPr/>
        </p:nvSpPr>
        <p:spPr bwMode="auto">
          <a:xfrm>
            <a:off x="6516688" y="5949950"/>
            <a:ext cx="2376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pPr>
              <a:spcBef>
                <a:spcPct val="50000"/>
              </a:spcBef>
            </a:pPr>
            <a:r>
              <a:rPr kumimoji="0" lang="zh-TW" altLang="en-US"/>
              <a:t>參考</a:t>
            </a:r>
            <a:r>
              <a:rPr kumimoji="0" lang="en-US" altLang="zh-TW"/>
              <a:t>: </a:t>
            </a:r>
            <a:r>
              <a:rPr kumimoji="0" lang="zh-TW" altLang="en-US"/>
              <a:t>酪梨壽司的日記</a:t>
            </a:r>
          </a:p>
        </p:txBody>
      </p:sp>
      <p:sp>
        <p:nvSpPr>
          <p:cNvPr id="96260" name="Slide Number Placeholder 4"/>
          <p:cNvSpPr>
            <a:spLocks noGrp="1"/>
          </p:cNvSpPr>
          <p:nvPr>
            <p:ph type="sldNum" sz="quarter" idx="12"/>
          </p:nvPr>
        </p:nvSpPr>
        <p:spPr/>
        <p:txBody>
          <a:bodyPr/>
          <a:lstStyle/>
          <a:p>
            <a:pPr>
              <a:defRPr/>
            </a:pPr>
            <a:fld id="{B2D2059C-754E-4E4A-BAA1-27A96FA33E93}" type="slidenum">
              <a:rPr lang="en-US" altLang="zh-TW"/>
              <a:pPr>
                <a:defRPr/>
              </a:pPr>
              <a:t>52</a:t>
            </a:fld>
            <a:endParaRPr lang="en-US" altLang="zh-TW"/>
          </a:p>
        </p:txBody>
      </p:sp>
    </p:spTree>
    <p:extLst>
      <p:ext uri="{BB962C8B-B14F-4D97-AF65-F5344CB8AC3E}">
        <p14:creationId xmlns:p14="http://schemas.microsoft.com/office/powerpoint/2010/main" val="139322753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22238"/>
            <a:ext cx="7543800" cy="858490"/>
          </a:xfrm>
        </p:spPr>
        <p:txBody>
          <a:bodyPr/>
          <a:lstStyle/>
          <a:p>
            <a:r>
              <a:rPr lang="zh-TW" altLang="en-US" sz="4000" dirty="0" smtClean="0">
                <a:ea typeface="標楷體" pitchFamily="65" charset="-120"/>
              </a:rPr>
              <a:t>附註</a:t>
            </a:r>
            <a:endParaRPr lang="en-US" altLang="zh-TW" sz="4000" dirty="0" smtClean="0">
              <a:solidFill>
                <a:srgbClr val="FF0000"/>
              </a:solidFill>
              <a:ea typeface="標楷體" pitchFamily="65" charset="-120"/>
            </a:endParaRPr>
          </a:p>
        </p:txBody>
      </p:sp>
      <p:sp>
        <p:nvSpPr>
          <p:cNvPr id="7171" name="Rectangle 3"/>
          <p:cNvSpPr>
            <a:spLocks noGrp="1" noChangeArrowheads="1"/>
          </p:cNvSpPr>
          <p:nvPr>
            <p:ph type="body" idx="1"/>
          </p:nvPr>
        </p:nvSpPr>
        <p:spPr>
          <a:xfrm>
            <a:off x="68585" y="1340768"/>
            <a:ext cx="8103815" cy="2232248"/>
          </a:xfrm>
        </p:spPr>
        <p:txBody>
          <a:bodyPr/>
          <a:lstStyle/>
          <a:p>
            <a:pPr marL="447675" indent="-447675"/>
            <a:r>
              <a:rPr lang="en-US" altLang="zh-TW" sz="2800" b="1" dirty="0" smtClean="0">
                <a:latin typeface="Calibri" pitchFamily="34" charset="0"/>
                <a:ea typeface="BiauKai"/>
                <a:cs typeface="Calibri" pitchFamily="34" charset="0"/>
              </a:rPr>
              <a:t>Purdue</a:t>
            </a:r>
            <a:r>
              <a:rPr lang="zh-TW" altLang="en-US" sz="2800" b="1" dirty="0" smtClean="0">
                <a:latin typeface="Calibri" pitchFamily="34" charset="0"/>
                <a:ea typeface="BiauKai"/>
                <a:cs typeface="Calibri" pitchFamily="34" charset="0"/>
              </a:rPr>
              <a:t>校內新生說明會 </a:t>
            </a:r>
            <a:r>
              <a:rPr lang="en-US" altLang="zh-TW" sz="2800" b="1" dirty="0" smtClean="0">
                <a:solidFill>
                  <a:srgbClr val="FF0000"/>
                </a:solidFill>
                <a:latin typeface="Calibri" pitchFamily="34" charset="0"/>
                <a:ea typeface="BiauKai"/>
                <a:cs typeface="Calibri" pitchFamily="34" charset="0"/>
              </a:rPr>
              <a:t>8/18(</a:t>
            </a:r>
            <a:r>
              <a:rPr lang="zh-TW" altLang="en-US" sz="2800" b="1" dirty="0" smtClean="0">
                <a:solidFill>
                  <a:srgbClr val="FF0000"/>
                </a:solidFill>
                <a:latin typeface="Calibri" pitchFamily="34" charset="0"/>
                <a:ea typeface="BiauKai"/>
                <a:cs typeface="Calibri" pitchFamily="34" charset="0"/>
              </a:rPr>
              <a:t>暫定</a:t>
            </a:r>
            <a:r>
              <a:rPr lang="en-US" altLang="zh-TW" sz="2800" b="1" dirty="0" smtClean="0">
                <a:solidFill>
                  <a:srgbClr val="FF0000"/>
                </a:solidFill>
                <a:latin typeface="Calibri" pitchFamily="34" charset="0"/>
                <a:ea typeface="BiauKai"/>
                <a:cs typeface="Calibri" pitchFamily="34" charset="0"/>
              </a:rPr>
              <a:t>)</a:t>
            </a:r>
            <a:r>
              <a:rPr lang="en-US" altLang="zh-TW" sz="2800" b="1" dirty="0" smtClean="0">
                <a:solidFill>
                  <a:srgbClr val="FF0000"/>
                </a:solidFill>
                <a:latin typeface="Calibri" pitchFamily="34" charset="0"/>
                <a:ea typeface="BiauKai"/>
                <a:cs typeface="Calibri" pitchFamily="34" charset="0"/>
                <a:sym typeface="Wingdings" pitchFamily="2" charset="2"/>
              </a:rPr>
              <a:t> Sunday</a:t>
            </a:r>
            <a:endParaRPr lang="en-US" altLang="zh-TW" sz="2800" b="1" dirty="0" smtClean="0">
              <a:solidFill>
                <a:srgbClr val="FF0000"/>
              </a:solidFill>
              <a:latin typeface="Calibri" pitchFamily="34" charset="0"/>
              <a:ea typeface="BiauKai"/>
              <a:cs typeface="Calibri" pitchFamily="34" charset="0"/>
            </a:endParaRPr>
          </a:p>
          <a:p>
            <a:pPr marL="447675" indent="-447675"/>
            <a:r>
              <a:rPr lang="en-US" altLang="zh-TW" sz="2800" b="1" dirty="0" smtClean="0">
                <a:latin typeface="Calibri" pitchFamily="34" charset="0"/>
                <a:ea typeface="BiauKai"/>
                <a:cs typeface="Calibri" pitchFamily="34" charset="0"/>
              </a:rPr>
              <a:t>Slides can be downloaded from ILTC FB</a:t>
            </a:r>
          </a:p>
          <a:p>
            <a:pPr marL="447675" indent="-447675"/>
            <a:r>
              <a:rPr lang="en-US" altLang="zh-TW" sz="2800" b="1" dirty="0" smtClean="0">
                <a:latin typeface="Calibri" pitchFamily="34" charset="0"/>
                <a:ea typeface="BiauKai"/>
                <a:cs typeface="Calibri" pitchFamily="34" charset="0"/>
              </a:rPr>
              <a:t>Q&amp;A</a:t>
            </a:r>
          </a:p>
          <a:p>
            <a:pPr marL="447675" indent="-447675">
              <a:buFont typeface="Wingdings" pitchFamily="2" charset="2"/>
              <a:buNone/>
            </a:pPr>
            <a:endParaRPr lang="en-US" altLang="zh-TW" sz="2800" b="1" dirty="0" smtClean="0">
              <a:ea typeface="BiauKai"/>
              <a:cs typeface="Calibri" pitchFamily="34" charset="0"/>
            </a:endParaRPr>
          </a:p>
        </p:txBody>
      </p:sp>
      <p:sp>
        <p:nvSpPr>
          <p:cNvPr id="97283" name="Slide Number Placeholder 4"/>
          <p:cNvSpPr>
            <a:spLocks noGrp="1"/>
          </p:cNvSpPr>
          <p:nvPr>
            <p:ph type="sldNum" sz="quarter" idx="12"/>
          </p:nvPr>
        </p:nvSpPr>
        <p:spPr/>
        <p:txBody>
          <a:bodyPr/>
          <a:lstStyle/>
          <a:p>
            <a:pPr>
              <a:defRPr/>
            </a:pPr>
            <a:fld id="{2A98A930-F9AC-4049-8EB0-74065292143C}" type="slidenum">
              <a:rPr lang="en-US" altLang="zh-TW"/>
              <a:pPr>
                <a:defRPr/>
              </a:pPr>
              <a:t>53</a:t>
            </a:fld>
            <a:endParaRPr lang="en-US" altLang="zh-TW"/>
          </a:p>
        </p:txBody>
      </p:sp>
    </p:spTree>
    <p:extLst>
      <p:ext uri="{BB962C8B-B14F-4D97-AF65-F5344CB8AC3E}">
        <p14:creationId xmlns:p14="http://schemas.microsoft.com/office/powerpoint/2010/main" val="269097190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zh-TW" sz="4000" dirty="0" smtClean="0">
                <a:latin typeface="Calibri"/>
                <a:cs typeface="Calibri"/>
              </a:rPr>
              <a:t>Outline</a:t>
            </a:r>
          </a:p>
        </p:txBody>
      </p:sp>
      <p:sp>
        <p:nvSpPr>
          <p:cNvPr id="16386" name="Rectangle 3"/>
          <p:cNvSpPr>
            <a:spLocks noGrp="1" noChangeArrowheads="1"/>
          </p:cNvSpPr>
          <p:nvPr>
            <p:ph type="body" idx="1"/>
          </p:nvPr>
        </p:nvSpPr>
        <p:spPr/>
        <p:txBody>
          <a:bodyPr/>
          <a:lstStyle/>
          <a:p>
            <a:r>
              <a:rPr lang="zh-TW" altLang="en-US" dirty="0" smtClean="0">
                <a:latin typeface=""/>
                <a:ea typeface="標楷體" pitchFamily="65" charset="-120"/>
                <a:cs typeface=""/>
              </a:rPr>
              <a:t>簡介、行前準備 </a:t>
            </a:r>
            <a:r>
              <a:rPr lang="en-US" altLang="zh-TW" dirty="0" smtClean="0">
                <a:latin typeface=""/>
                <a:ea typeface="標楷體" pitchFamily="65" charset="-120"/>
                <a:cs typeface=""/>
              </a:rPr>
              <a:t>(Ting)</a:t>
            </a:r>
          </a:p>
          <a:p>
            <a:r>
              <a:rPr lang="zh-TW" altLang="en-US" dirty="0">
                <a:latin typeface=""/>
                <a:ea typeface="標楷體" pitchFamily="65" charset="-120"/>
                <a:cs typeface=""/>
              </a:rPr>
              <a:t>接機、選課買書</a:t>
            </a:r>
            <a:r>
              <a:rPr lang="en-US" altLang="zh-TW" dirty="0" smtClean="0">
                <a:latin typeface=""/>
                <a:ea typeface="標楷體" pitchFamily="65" charset="-120"/>
                <a:cs typeface=""/>
              </a:rPr>
              <a:t>(Philip)</a:t>
            </a:r>
          </a:p>
          <a:p>
            <a:r>
              <a:rPr lang="zh-TW" altLang="en-US" dirty="0" smtClean="0">
                <a:latin typeface=""/>
                <a:ea typeface="標楷體" pitchFamily="65" charset="-120"/>
                <a:cs typeface=""/>
              </a:rPr>
              <a:t>住宿</a:t>
            </a:r>
            <a:r>
              <a:rPr lang="en-US" altLang="zh-TW" dirty="0" smtClean="0">
                <a:latin typeface=""/>
                <a:ea typeface="標楷體" pitchFamily="65" charset="-120"/>
                <a:cs typeface=""/>
              </a:rPr>
              <a:t>(I-Fan) </a:t>
            </a:r>
          </a:p>
          <a:p>
            <a:r>
              <a:rPr lang="zh-TW" altLang="en-US" dirty="0" smtClean="0">
                <a:latin typeface=""/>
                <a:ea typeface="標楷體" pitchFamily="65" charset="-120"/>
                <a:cs typeface=""/>
              </a:rPr>
              <a:t>行李準備</a:t>
            </a:r>
            <a:r>
              <a:rPr lang="en-US" altLang="zh-TW" dirty="0">
                <a:latin typeface=""/>
                <a:ea typeface="標楷體" pitchFamily="65" charset="-120"/>
                <a:cs typeface=""/>
              </a:rPr>
              <a:t>(I-Fan)</a:t>
            </a:r>
            <a:endParaRPr lang="en-US" altLang="zh-TW" dirty="0" smtClean="0">
              <a:latin typeface=""/>
              <a:ea typeface="標楷體" pitchFamily="65" charset="-120"/>
              <a:cs typeface=""/>
            </a:endParaRPr>
          </a:p>
          <a:p>
            <a:r>
              <a:rPr lang="en-US" altLang="zh-TW" b="1" dirty="0" smtClean="0">
                <a:solidFill>
                  <a:srgbClr val="FF0000"/>
                </a:solidFill>
                <a:latin typeface=""/>
                <a:ea typeface="標楷體" pitchFamily="65" charset="-120"/>
                <a:cs typeface=""/>
              </a:rPr>
              <a:t>Break</a:t>
            </a:r>
          </a:p>
          <a:p>
            <a:r>
              <a:rPr lang="zh-TW" altLang="en-US" b="1" dirty="0" smtClean="0">
                <a:solidFill>
                  <a:srgbClr val="FF0000"/>
                </a:solidFill>
                <a:latin typeface=""/>
                <a:ea typeface="標楷體" pitchFamily="65" charset="-120"/>
                <a:cs typeface=""/>
              </a:rPr>
              <a:t>分組討論</a:t>
            </a:r>
            <a:endParaRPr lang="en-US" altLang="zh-TW" b="1" dirty="0" smtClean="0">
              <a:solidFill>
                <a:srgbClr val="FF0000"/>
              </a:solidFill>
              <a:latin typeface=""/>
              <a:ea typeface="標楷體" pitchFamily="65" charset="-120"/>
              <a:cs typeface=""/>
            </a:endParaRPr>
          </a:p>
          <a:p>
            <a:endParaRPr lang="en-US" altLang="zh-TW" dirty="0" smtClean="0">
              <a:latin typeface=""/>
              <a:ea typeface="標楷體" pitchFamily="65" charset="-120"/>
              <a:cs typeface=""/>
            </a:endParaRPr>
          </a:p>
        </p:txBody>
      </p:sp>
      <p:sp>
        <p:nvSpPr>
          <p:cNvPr id="16387" name="Slide Number Placeholder 4"/>
          <p:cNvSpPr>
            <a:spLocks noGrp="1"/>
          </p:cNvSpPr>
          <p:nvPr>
            <p:ph type="sldNum" sz="quarter" idx="12"/>
          </p:nvPr>
        </p:nvSpPr>
        <p:spPr>
          <a:noFill/>
        </p:spPr>
        <p:txBody>
          <a:bodyPr/>
          <a:lstStyle/>
          <a:p>
            <a:fld id="{395B59D6-FE66-4802-8E0D-F824020C95FD}" type="slidenum">
              <a:rPr lang="en-US" altLang="zh-TW" smtClean="0">
                <a:ea typeface="新細明體" charset="-120"/>
              </a:rPr>
              <a:pPr/>
              <a:t>54</a:t>
            </a:fld>
            <a:endParaRPr lang="en-US" altLang="zh-TW" smtClean="0">
              <a:ea typeface="新細明體" charset="-120"/>
            </a:endParaRPr>
          </a:p>
        </p:txBody>
      </p:sp>
    </p:spTree>
    <p:extLst>
      <p:ext uri="{BB962C8B-B14F-4D97-AF65-F5344CB8AC3E}">
        <p14:creationId xmlns:p14="http://schemas.microsoft.com/office/powerpoint/2010/main" val="141558452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122238"/>
            <a:ext cx="7543800" cy="930498"/>
          </a:xfrm>
        </p:spPr>
        <p:txBody>
          <a:bodyPr/>
          <a:lstStyle/>
          <a:p>
            <a:r>
              <a:rPr lang="zh-TW" altLang="en-US" sz="4000" dirty="0" smtClean="0">
                <a:latin typeface="標楷體" pitchFamily="65" charset="-120"/>
                <a:ea typeface="標楷體" pitchFamily="65" charset="-120"/>
                <a:cs typeface="BiauKai"/>
              </a:rPr>
              <a:t>分組討論</a:t>
            </a:r>
          </a:p>
        </p:txBody>
      </p:sp>
      <p:sp>
        <p:nvSpPr>
          <p:cNvPr id="101378" name="Rectangle 3"/>
          <p:cNvSpPr>
            <a:spLocks noGrp="1" noChangeArrowheads="1"/>
          </p:cNvSpPr>
          <p:nvPr>
            <p:ph type="body" idx="1"/>
          </p:nvPr>
        </p:nvSpPr>
        <p:spPr>
          <a:xfrm>
            <a:off x="457200" y="1719263"/>
            <a:ext cx="7499176" cy="3437929"/>
          </a:xfrm>
        </p:spPr>
        <p:txBody>
          <a:bodyPr/>
          <a:lstStyle/>
          <a:p>
            <a:r>
              <a:rPr lang="zh-TW" altLang="en-US" sz="2800" dirty="0">
                <a:latin typeface="Calibri" pitchFamily="34" charset="0"/>
                <a:ea typeface="微軟正黑體" pitchFamily="34" charset="-120"/>
              </a:rPr>
              <a:t>理工學院</a:t>
            </a:r>
            <a:r>
              <a:rPr lang="zh-TW" altLang="en-US" sz="2800" dirty="0" smtClean="0">
                <a:latin typeface="Calibri" pitchFamily="34" charset="0"/>
                <a:ea typeface="微軟正黑體" pitchFamily="34" charset="-120"/>
              </a:rPr>
              <a:t>：</a:t>
            </a:r>
            <a:r>
              <a:rPr lang="en-US" altLang="zh-TW" sz="2800" dirty="0" smtClean="0">
                <a:latin typeface="Calibri" pitchFamily="34" charset="0"/>
                <a:ea typeface="微軟正黑體" pitchFamily="34" charset="-120"/>
              </a:rPr>
              <a:t>Eric</a:t>
            </a:r>
          </a:p>
          <a:p>
            <a:r>
              <a:rPr lang="en-US" altLang="zh-TW" sz="2800" dirty="0">
                <a:latin typeface="Calibri" pitchFamily="34" charset="0"/>
                <a:ea typeface="微軟正黑體" pitchFamily="34" charset="-120"/>
              </a:rPr>
              <a:t>ECE</a:t>
            </a:r>
            <a:r>
              <a:rPr lang="en-US" altLang="zh-TW" sz="2800" dirty="0" smtClean="0">
                <a:latin typeface="Calibri" pitchFamily="34" charset="0"/>
                <a:ea typeface="微軟正黑體" pitchFamily="34" charset="-120"/>
              </a:rPr>
              <a:t>: </a:t>
            </a:r>
            <a:r>
              <a:rPr lang="zh-TW" altLang="en-US" sz="2800" dirty="0">
                <a:latin typeface="Calibri" pitchFamily="34" charset="0"/>
                <a:ea typeface="微軟正黑體" pitchFamily="34" charset="-120"/>
              </a:rPr>
              <a:t>徐尉</a:t>
            </a:r>
            <a:r>
              <a:rPr lang="zh-TW" altLang="en-US" sz="2800" dirty="0" smtClean="0">
                <a:latin typeface="Calibri" pitchFamily="34" charset="0"/>
                <a:ea typeface="微軟正黑體" pitchFamily="34" charset="-120"/>
              </a:rPr>
              <a:t>剛</a:t>
            </a:r>
            <a:r>
              <a:rPr lang="en-US" altLang="zh-TW" sz="2800" dirty="0" smtClean="0">
                <a:latin typeface="Calibri" pitchFamily="34" charset="0"/>
                <a:ea typeface="微軟正黑體" pitchFamily="34" charset="-120"/>
              </a:rPr>
              <a:t>, I-Fan Lin</a:t>
            </a:r>
          </a:p>
          <a:p>
            <a:r>
              <a:rPr lang="en-US" altLang="zh-TW" sz="2800" dirty="0" smtClean="0">
                <a:latin typeface="Calibri" pitchFamily="34" charset="0"/>
                <a:ea typeface="微軟正黑體" pitchFamily="34" charset="-120"/>
              </a:rPr>
              <a:t>PULSE: </a:t>
            </a:r>
            <a:r>
              <a:rPr lang="zh-TW" altLang="en-US" sz="2800" dirty="0">
                <a:latin typeface="Calibri" pitchFamily="34" charset="0"/>
                <a:ea typeface="微軟正黑體" pitchFamily="34" charset="-120"/>
              </a:rPr>
              <a:t>王馨慧</a:t>
            </a:r>
            <a:endParaRPr lang="en-US" altLang="zh-TW" sz="2800" dirty="0">
              <a:latin typeface="Calibri" pitchFamily="34" charset="0"/>
              <a:ea typeface="微軟正黑體" pitchFamily="34" charset="-120"/>
            </a:endParaRPr>
          </a:p>
          <a:p>
            <a:r>
              <a:rPr lang="zh-TW" altLang="en-US" sz="2800" dirty="0">
                <a:latin typeface="Calibri" pitchFamily="34" charset="0"/>
                <a:ea typeface="微軟正黑體" pitchFamily="34" charset="-120"/>
              </a:rPr>
              <a:t>商學</a:t>
            </a:r>
            <a:r>
              <a:rPr lang="zh-TW" altLang="en-US" sz="2800" dirty="0" smtClean="0">
                <a:latin typeface="Calibri" pitchFamily="34" charset="0"/>
                <a:ea typeface="微軟正黑體" pitchFamily="34" charset="-120"/>
              </a:rPr>
              <a:t>院</a:t>
            </a:r>
            <a:r>
              <a:rPr lang="en-US" altLang="zh-TW" sz="2800" dirty="0" smtClean="0">
                <a:latin typeface="Calibri" pitchFamily="34" charset="0"/>
                <a:ea typeface="微軟正黑體" pitchFamily="34" charset="-120"/>
              </a:rPr>
              <a:t>: Carol Lin / Wei-Ting Lien / Ray Lin / Philip / </a:t>
            </a:r>
            <a:r>
              <a:rPr lang="en-US" altLang="zh-TW" sz="2800" dirty="0" err="1" smtClean="0">
                <a:latin typeface="Calibri" pitchFamily="34" charset="0"/>
                <a:ea typeface="微軟正黑體" pitchFamily="34" charset="-120"/>
              </a:rPr>
              <a:t>TingYang</a:t>
            </a:r>
            <a:r>
              <a:rPr lang="en-US" altLang="zh-TW" sz="2800" dirty="0" smtClean="0">
                <a:latin typeface="Calibri" pitchFamily="34" charset="0"/>
                <a:ea typeface="微軟正黑體" pitchFamily="34" charset="-120"/>
              </a:rPr>
              <a:t> Lin</a:t>
            </a:r>
            <a:endParaRPr lang="zh-TW" altLang="en-US" sz="2800" dirty="0" smtClean="0">
              <a:latin typeface="Calibri" pitchFamily="34" charset="0"/>
              <a:ea typeface="微軟正黑體" pitchFamily="34" charset="-120"/>
            </a:endParaRPr>
          </a:p>
        </p:txBody>
      </p:sp>
      <p:sp>
        <p:nvSpPr>
          <p:cNvPr id="101379" name="Slide Number Placeholder 4"/>
          <p:cNvSpPr txBox="1">
            <a:spLocks noGrp="1"/>
          </p:cNvSpPr>
          <p:nvPr/>
        </p:nvSpPr>
        <p:spPr bwMode="auto">
          <a:xfrm>
            <a:off x="6553200" y="6248400"/>
            <a:ext cx="2133600" cy="457200"/>
          </a:xfrm>
          <a:prstGeom prst="rect">
            <a:avLst/>
          </a:prstGeom>
          <a:noFill/>
          <a:ln w="9525">
            <a:noFill/>
            <a:miter lim="800000"/>
            <a:headEnd/>
            <a:tailEnd/>
          </a:ln>
        </p:spPr>
        <p:txBody>
          <a:bodyPr/>
          <a:lstStyle/>
          <a:p>
            <a:pPr algn="r"/>
            <a:fld id="{7416C0A4-42E8-49EF-9546-A65EFDA22D56}" type="slidenum">
              <a:rPr kumimoji="0" lang="en-US" altLang="zh-TW" sz="1000"/>
              <a:pPr algn="r"/>
              <a:t>55</a:t>
            </a:fld>
            <a:endParaRPr kumimoji="0" lang="en-US" altLang="zh-TW" sz="1000"/>
          </a:p>
        </p:txBody>
      </p:sp>
    </p:spTree>
    <p:extLst>
      <p:ext uri="{BB962C8B-B14F-4D97-AF65-F5344CB8AC3E}">
        <p14:creationId xmlns:p14="http://schemas.microsoft.com/office/powerpoint/2010/main" val="42475843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74514"/>
          </a:xfrm>
        </p:spPr>
        <p:txBody>
          <a:bodyPr/>
          <a:lstStyle/>
          <a:p>
            <a:r>
              <a:rPr lang="zh-TW" altLang="en-US" sz="4000" dirty="0" smtClean="0">
                <a:latin typeface="Calibri" pitchFamily="34" charset="0"/>
                <a:ea typeface="標楷體" pitchFamily="65" charset="-120"/>
                <a:cs typeface="BiauKai"/>
              </a:rPr>
              <a:t>申請</a:t>
            </a:r>
            <a:r>
              <a:rPr lang="zh-TW" altLang="en-US" sz="4000" dirty="0">
                <a:latin typeface="Calibri" pitchFamily="34" charset="0"/>
                <a:ea typeface="標楷體" pitchFamily="65" charset="-120"/>
                <a:cs typeface="BiauKai"/>
              </a:rPr>
              <a:t>非移民</a:t>
            </a:r>
            <a:r>
              <a:rPr lang="zh-TW" altLang="en-US" sz="4000" dirty="0" smtClean="0">
                <a:latin typeface="Calibri" pitchFamily="34" charset="0"/>
                <a:ea typeface="標楷體" pitchFamily="65" charset="-120"/>
                <a:cs typeface="BiauKai"/>
              </a:rPr>
              <a:t>簽證（包含</a:t>
            </a:r>
            <a:r>
              <a:rPr lang="en-US" altLang="zh-TW" sz="4000" dirty="0" smtClean="0">
                <a:latin typeface="Calibri" pitchFamily="34" charset="0"/>
                <a:ea typeface="標楷體" pitchFamily="65" charset="-120"/>
                <a:cs typeface="Calibri"/>
              </a:rPr>
              <a:t>F-1</a:t>
            </a:r>
            <a:r>
              <a:rPr lang="zh-TW" altLang="en-US" sz="4000" dirty="0" smtClean="0">
                <a:latin typeface="Calibri" pitchFamily="34" charset="0"/>
                <a:ea typeface="標楷體" pitchFamily="65" charset="-120"/>
                <a:cs typeface="Calibri"/>
              </a:rPr>
              <a:t>）</a:t>
            </a:r>
            <a:endParaRPr lang="en-US" sz="4000" dirty="0">
              <a:latin typeface="Calibri" pitchFamily="34" charset="0"/>
              <a:ea typeface="標楷體" pitchFamily="65" charset="-120"/>
              <a:cs typeface="BiauKai"/>
            </a:endParaRPr>
          </a:p>
        </p:txBody>
      </p:sp>
      <p:sp>
        <p:nvSpPr>
          <p:cNvPr id="3" name="Content Placeholder 2"/>
          <p:cNvSpPr>
            <a:spLocks noGrp="1"/>
          </p:cNvSpPr>
          <p:nvPr>
            <p:ph idx="1"/>
          </p:nvPr>
        </p:nvSpPr>
        <p:spPr/>
        <p:txBody>
          <a:bodyPr/>
          <a:lstStyle/>
          <a:p>
            <a:r>
              <a:rPr lang="zh-TW" altLang="en-US" dirty="0">
                <a:latin typeface="Calibri" pitchFamily="34" charset="0"/>
                <a:ea typeface="微軟正黑體" pitchFamily="34" charset="-120"/>
                <a:cs typeface="BiauKai"/>
              </a:rPr>
              <a:t>步驟一：準備</a:t>
            </a:r>
            <a:r>
              <a:rPr lang="zh-TW" altLang="en-US" dirty="0">
                <a:latin typeface="Calibri" pitchFamily="34" charset="0"/>
                <a:ea typeface="微軟正黑體" pitchFamily="34" charset="-120"/>
                <a:cs typeface="BiauKai"/>
                <a:hlinkClick r:id="rId3"/>
              </a:rPr>
              <a:t>一張適當的照片</a:t>
            </a:r>
            <a:r>
              <a:rPr lang="zh-TW" altLang="en-US" dirty="0">
                <a:latin typeface="Calibri" pitchFamily="34" charset="0"/>
                <a:ea typeface="微軟正黑體" pitchFamily="34" charset="-120"/>
                <a:cs typeface="BiauKai"/>
              </a:rPr>
              <a:t> </a:t>
            </a:r>
            <a:endParaRPr lang="en-US" altLang="zh-TW" dirty="0" smtClean="0">
              <a:latin typeface="Calibri" pitchFamily="34" charset="0"/>
              <a:ea typeface="微軟正黑體" pitchFamily="34" charset="-120"/>
              <a:cs typeface="BiauKai"/>
            </a:endParaRPr>
          </a:p>
          <a:p>
            <a:r>
              <a:rPr lang="zh-TW" altLang="en-US" dirty="0" smtClean="0">
                <a:latin typeface="Calibri" pitchFamily="34" charset="0"/>
                <a:ea typeface="微軟正黑體" pitchFamily="34" charset="-120"/>
                <a:cs typeface="BiauKai"/>
              </a:rPr>
              <a:t>步驟</a:t>
            </a:r>
            <a:r>
              <a:rPr lang="zh-TW" altLang="en-US" dirty="0">
                <a:latin typeface="Calibri" pitchFamily="34" charset="0"/>
                <a:ea typeface="微軟正黑體" pitchFamily="34" charset="-120"/>
                <a:cs typeface="BiauKai"/>
              </a:rPr>
              <a:t>二：完成所需的</a:t>
            </a:r>
            <a:r>
              <a:rPr lang="zh-TW" altLang="en-US" dirty="0">
                <a:latin typeface="Calibri" pitchFamily="34" charset="0"/>
                <a:ea typeface="微軟正黑體" pitchFamily="34" charset="-120"/>
                <a:cs typeface="BiauKai"/>
                <a:hlinkClick r:id="rId4"/>
              </a:rPr>
              <a:t>簽證申請表</a:t>
            </a:r>
            <a:r>
              <a:rPr lang="zh-TW" altLang="en-US" dirty="0">
                <a:latin typeface="Calibri" pitchFamily="34" charset="0"/>
                <a:ea typeface="微軟正黑體" pitchFamily="34" charset="-120"/>
                <a:cs typeface="BiauKai"/>
              </a:rPr>
              <a:t> </a:t>
            </a:r>
            <a:endParaRPr lang="en-US" altLang="zh-TW" dirty="0" smtClean="0">
              <a:latin typeface="Calibri" pitchFamily="34" charset="0"/>
              <a:ea typeface="微軟正黑體" pitchFamily="34" charset="-120"/>
              <a:cs typeface="BiauKai"/>
            </a:endParaRPr>
          </a:p>
          <a:p>
            <a:r>
              <a:rPr lang="zh-TW" altLang="en-US" dirty="0" smtClean="0">
                <a:latin typeface="Calibri" pitchFamily="34" charset="0"/>
                <a:ea typeface="微軟正黑體" pitchFamily="34" charset="-120"/>
                <a:cs typeface="BiauKai"/>
              </a:rPr>
              <a:t>步驟</a:t>
            </a:r>
            <a:r>
              <a:rPr lang="zh-TW" altLang="en-US" dirty="0">
                <a:latin typeface="Calibri" pitchFamily="34" charset="0"/>
                <a:ea typeface="微軟正黑體" pitchFamily="34" charset="-120"/>
                <a:cs typeface="BiauKai"/>
              </a:rPr>
              <a:t>三：</a:t>
            </a:r>
            <a:r>
              <a:rPr lang="zh-TW" altLang="en-US" dirty="0">
                <a:latin typeface="Calibri" pitchFamily="34" charset="0"/>
                <a:ea typeface="微軟正黑體" pitchFamily="34" charset="-120"/>
                <a:cs typeface="BiauKai"/>
                <a:hlinkClick r:id="rId5"/>
              </a:rPr>
              <a:t>預約面談</a:t>
            </a:r>
            <a:r>
              <a:rPr lang="zh-TW" altLang="en-US" dirty="0" smtClean="0">
                <a:latin typeface="Calibri" pitchFamily="34" charset="0"/>
                <a:ea typeface="微軟正黑體" pitchFamily="34" charset="-120"/>
                <a:cs typeface="BiauKai"/>
                <a:hlinkClick r:id="rId5"/>
              </a:rPr>
              <a:t>時間</a:t>
            </a:r>
            <a:endParaRPr lang="en-US" altLang="zh-TW" dirty="0" smtClean="0">
              <a:latin typeface="Calibri" pitchFamily="34" charset="0"/>
              <a:ea typeface="微軟正黑體" pitchFamily="34" charset="-120"/>
              <a:cs typeface="BiauKai"/>
            </a:endParaRPr>
          </a:p>
          <a:p>
            <a:r>
              <a:rPr lang="zh-TW" altLang="en-US" dirty="0">
                <a:latin typeface="Calibri" pitchFamily="34" charset="0"/>
                <a:ea typeface="微軟正黑體" pitchFamily="34" charset="-120"/>
                <a:cs typeface="BiauKai"/>
              </a:rPr>
              <a:t>步驟四：繳付</a:t>
            </a:r>
            <a:r>
              <a:rPr lang="zh-TW" altLang="en-US" dirty="0">
                <a:latin typeface="Calibri" pitchFamily="34" charset="0"/>
                <a:ea typeface="微軟正黑體" pitchFamily="34" charset="-120"/>
                <a:cs typeface="BiauKai"/>
                <a:hlinkClick r:id="rId6"/>
              </a:rPr>
              <a:t>所需的費用</a:t>
            </a:r>
            <a:r>
              <a:rPr lang="zh-TW" altLang="en-US" dirty="0">
                <a:latin typeface="Calibri" pitchFamily="34" charset="0"/>
                <a:ea typeface="微軟正黑體" pitchFamily="34" charset="-120"/>
                <a:cs typeface="BiauKai"/>
              </a:rPr>
              <a:t> </a:t>
            </a:r>
            <a:endParaRPr lang="en-US" altLang="zh-TW" dirty="0" smtClean="0">
              <a:latin typeface="Calibri" pitchFamily="34" charset="0"/>
              <a:ea typeface="微軟正黑體" pitchFamily="34" charset="-120"/>
              <a:cs typeface="BiauKai"/>
            </a:endParaRPr>
          </a:p>
          <a:p>
            <a:r>
              <a:rPr lang="zh-TW" altLang="en-US" dirty="0" smtClean="0">
                <a:latin typeface="Calibri" pitchFamily="34" charset="0"/>
                <a:ea typeface="微軟正黑體" pitchFamily="34" charset="-120"/>
                <a:cs typeface="BiauKai"/>
              </a:rPr>
              <a:t>步驟</a:t>
            </a:r>
            <a:r>
              <a:rPr lang="zh-TW" altLang="en-US" dirty="0">
                <a:latin typeface="Calibri" pitchFamily="34" charset="0"/>
                <a:ea typeface="微軟正黑體" pitchFamily="34" charset="-120"/>
                <a:cs typeface="BiauKai"/>
              </a:rPr>
              <a:t>五：備齊所需的</a:t>
            </a:r>
            <a:r>
              <a:rPr lang="zh-TW" altLang="en-US" dirty="0" smtClean="0">
                <a:latin typeface="Calibri" pitchFamily="34" charset="0"/>
                <a:ea typeface="微軟正黑體" pitchFamily="34" charset="-120"/>
                <a:cs typeface="BiauKai"/>
              </a:rPr>
              <a:t>文件</a:t>
            </a:r>
            <a:endParaRPr lang="en-US" altLang="zh-TW" dirty="0" smtClean="0">
              <a:latin typeface="Calibri" pitchFamily="34" charset="0"/>
              <a:ea typeface="微軟正黑體" pitchFamily="34" charset="-120"/>
              <a:cs typeface="BiauKai"/>
            </a:endParaRPr>
          </a:p>
          <a:p>
            <a:r>
              <a:rPr lang="zh-TW" altLang="en-US" dirty="0">
                <a:latin typeface="Calibri" pitchFamily="34" charset="0"/>
                <a:ea typeface="微軟正黑體" pitchFamily="34" charset="-120"/>
                <a:cs typeface="BiauKai"/>
              </a:rPr>
              <a:t>步驟六：帶文件</a:t>
            </a:r>
            <a:r>
              <a:rPr lang="zh-TW" altLang="en-US" dirty="0">
                <a:latin typeface="Calibri" pitchFamily="34" charset="0"/>
                <a:ea typeface="微軟正黑體" pitchFamily="34" charset="-120"/>
                <a:cs typeface="BiauKai"/>
                <a:hlinkClick r:id="rId7"/>
              </a:rPr>
              <a:t>親自來面談</a:t>
            </a:r>
            <a:endParaRPr lang="en-US" dirty="0">
              <a:latin typeface="Calibri" pitchFamily="34" charset="0"/>
              <a:ea typeface="微軟正黑體" pitchFamily="34" charset="-120"/>
              <a:cs typeface="BiauKai"/>
            </a:endParaRPr>
          </a:p>
        </p:txBody>
      </p:sp>
      <p:sp>
        <p:nvSpPr>
          <p:cNvPr id="4" name="Slide Number Placeholder 3"/>
          <p:cNvSpPr>
            <a:spLocks noGrp="1"/>
          </p:cNvSpPr>
          <p:nvPr>
            <p:ph type="sldNum" sz="quarter" idx="12"/>
          </p:nvPr>
        </p:nvSpPr>
        <p:spPr/>
        <p:txBody>
          <a:bodyPr/>
          <a:lstStyle/>
          <a:p>
            <a:pPr>
              <a:defRPr/>
            </a:pPr>
            <a:fld id="{3EAC2CDC-1B40-434C-AC47-33F4E39A8A0E}" type="slidenum">
              <a:rPr lang="en-US" altLang="zh-TW" smtClean="0"/>
              <a:pPr>
                <a:defRPr/>
              </a:pPr>
              <a:t>6</a:t>
            </a:fld>
            <a:endParaRPr lang="en-US" altLang="zh-TW"/>
          </a:p>
        </p:txBody>
      </p:sp>
    </p:spTree>
    <p:extLst>
      <p:ext uri="{BB962C8B-B14F-4D97-AF65-F5344CB8AC3E}">
        <p14:creationId xmlns:p14="http://schemas.microsoft.com/office/powerpoint/2010/main" val="16723224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02506"/>
          </a:xfrm>
        </p:spPr>
        <p:txBody>
          <a:bodyPr/>
          <a:lstStyle/>
          <a:p>
            <a:r>
              <a:rPr lang="zh-TW" altLang="en-US" sz="4000" dirty="0">
                <a:latin typeface="Calibri" pitchFamily="34" charset="0"/>
                <a:ea typeface="標楷體" pitchFamily="65" charset="-120"/>
                <a:cs typeface="BiauKai"/>
              </a:rPr>
              <a:t>行前準備</a:t>
            </a:r>
            <a:r>
              <a:rPr lang="en-US" altLang="zh-TW" sz="4000" dirty="0">
                <a:latin typeface="Calibri" pitchFamily="34" charset="0"/>
                <a:ea typeface="標楷體" pitchFamily="65" charset="-120"/>
                <a:cs typeface="BiauKai"/>
              </a:rPr>
              <a:t>- </a:t>
            </a:r>
            <a:r>
              <a:rPr lang="en-US" altLang="zh-TW" sz="4000" dirty="0" smtClean="0">
                <a:latin typeface="Calibri" pitchFamily="34" charset="0"/>
                <a:ea typeface="標楷體" pitchFamily="65" charset="-120"/>
                <a:cs typeface="Calibri"/>
              </a:rPr>
              <a:t>Visa</a:t>
            </a:r>
            <a:endParaRPr lang="en-US" sz="4000" dirty="0">
              <a:latin typeface="Calibri" pitchFamily="34" charset="0"/>
              <a:ea typeface="標楷體" pitchFamily="65" charset="-120"/>
              <a:cs typeface="Calibri"/>
            </a:endParaRPr>
          </a:p>
        </p:txBody>
      </p:sp>
      <p:sp>
        <p:nvSpPr>
          <p:cNvPr id="3" name="Content Placeholder 2"/>
          <p:cNvSpPr>
            <a:spLocks noGrp="1"/>
          </p:cNvSpPr>
          <p:nvPr>
            <p:ph idx="1"/>
          </p:nvPr>
        </p:nvSpPr>
        <p:spPr>
          <a:xfrm>
            <a:off x="395536" y="1340768"/>
            <a:ext cx="7571184" cy="4896544"/>
          </a:xfrm>
        </p:spPr>
        <p:txBody>
          <a:bodyPr/>
          <a:lstStyle/>
          <a:p>
            <a:r>
              <a:rPr lang="zh-TW" altLang="en-US" dirty="0">
                <a:latin typeface="Calibri" pitchFamily="34" charset="0"/>
                <a:ea typeface="微軟正黑體" pitchFamily="34" charset="-120"/>
                <a:cs typeface="Calibri"/>
              </a:rPr>
              <a:t>如何申請非移民簽證</a:t>
            </a:r>
          </a:p>
          <a:p>
            <a:pPr marL="0" indent="0">
              <a:buNone/>
            </a:pPr>
            <a:r>
              <a:rPr lang="en-US" dirty="0" smtClean="0">
                <a:latin typeface="Calibri" pitchFamily="34" charset="0"/>
                <a:ea typeface="微軟正黑體" pitchFamily="34" charset="-120"/>
                <a:cs typeface="Calibri"/>
                <a:hlinkClick r:id="rId3"/>
              </a:rPr>
              <a:t>http://www.ait.org.tw/zh/how-to-apply-niv.html</a:t>
            </a:r>
            <a:endParaRPr lang="en-US" dirty="0" smtClean="0">
              <a:latin typeface="Calibri" pitchFamily="34" charset="0"/>
              <a:ea typeface="微軟正黑體" pitchFamily="34" charset="-120"/>
              <a:cs typeface="Calibri"/>
            </a:endParaRPr>
          </a:p>
          <a:p>
            <a:r>
              <a:rPr lang="en-US" dirty="0">
                <a:latin typeface="Calibri" pitchFamily="34" charset="0"/>
                <a:ea typeface="微軟正黑體" pitchFamily="34" charset="-120"/>
                <a:cs typeface="Calibri"/>
              </a:rPr>
              <a:t>DS-160</a:t>
            </a:r>
            <a:r>
              <a:rPr lang="zh-TW" altLang="en-US" dirty="0" smtClean="0">
                <a:latin typeface="Calibri" pitchFamily="34" charset="0"/>
                <a:ea typeface="微軟正黑體" pitchFamily="34" charset="-120"/>
                <a:cs typeface="Calibri"/>
              </a:rPr>
              <a:t>申請表</a:t>
            </a:r>
            <a:endParaRPr lang="en-US" altLang="zh-TW" dirty="0" smtClean="0">
              <a:latin typeface="Calibri" pitchFamily="34" charset="0"/>
              <a:ea typeface="微軟正黑體" pitchFamily="34" charset="-120"/>
              <a:cs typeface="Calibri"/>
            </a:endParaRPr>
          </a:p>
          <a:p>
            <a:pPr marL="0" indent="0">
              <a:buNone/>
            </a:pPr>
            <a:r>
              <a:rPr lang="en-US" dirty="0">
                <a:latin typeface="Calibri" pitchFamily="34" charset="0"/>
                <a:ea typeface="微軟正黑體" pitchFamily="34" charset="-120"/>
                <a:cs typeface="Calibri"/>
                <a:hlinkClick r:id="rId4"/>
              </a:rPr>
              <a:t>https://ceac.state.gov/genniv</a:t>
            </a:r>
            <a:r>
              <a:rPr lang="en-US" dirty="0" smtClean="0">
                <a:latin typeface="Calibri" pitchFamily="34" charset="0"/>
                <a:ea typeface="微軟正黑體" pitchFamily="34" charset="-120"/>
                <a:cs typeface="Calibri"/>
                <a:hlinkClick r:id="rId4"/>
              </a:rPr>
              <a:t>/</a:t>
            </a:r>
            <a:endParaRPr lang="en-US" dirty="0" smtClean="0">
              <a:latin typeface="Calibri" pitchFamily="34" charset="0"/>
              <a:ea typeface="微軟正黑體" pitchFamily="34" charset="-120"/>
              <a:cs typeface="Calibri"/>
            </a:endParaRPr>
          </a:p>
          <a:p>
            <a:r>
              <a:rPr lang="en-US" dirty="0">
                <a:latin typeface="Calibri" pitchFamily="34" charset="0"/>
                <a:ea typeface="微軟正黑體" pitchFamily="34" charset="-120"/>
                <a:cs typeface="Calibri"/>
              </a:rPr>
              <a:t>SEVIS I-901 fee</a:t>
            </a:r>
            <a:endParaRPr lang="en-US" dirty="0" smtClean="0">
              <a:latin typeface="Calibri" pitchFamily="34" charset="0"/>
              <a:ea typeface="微軟正黑體" pitchFamily="34" charset="-120"/>
              <a:cs typeface="Calibri"/>
            </a:endParaRPr>
          </a:p>
          <a:p>
            <a:pPr marL="0" indent="0">
              <a:buNone/>
            </a:pPr>
            <a:r>
              <a:rPr lang="en-US" altLang="zh-TW" dirty="0">
                <a:latin typeface="Calibri" pitchFamily="34" charset="0"/>
                <a:ea typeface="微軟正黑體" pitchFamily="34" charset="-120"/>
                <a:cs typeface="Calibri"/>
                <a:hlinkClick r:id="rId5"/>
              </a:rPr>
              <a:t>https://www.fmjfee.com/i901fee</a:t>
            </a:r>
            <a:r>
              <a:rPr lang="en-US" altLang="zh-TW" dirty="0" smtClean="0">
                <a:latin typeface="Calibri" pitchFamily="34" charset="0"/>
                <a:ea typeface="微軟正黑體" pitchFamily="34" charset="-120"/>
                <a:cs typeface="Calibri"/>
                <a:hlinkClick r:id="rId5"/>
              </a:rPr>
              <a:t>/</a:t>
            </a:r>
            <a:endParaRPr lang="en-US" altLang="zh-TW" dirty="0" smtClean="0">
              <a:latin typeface="Calibri" pitchFamily="34" charset="0"/>
              <a:ea typeface="微軟正黑體" pitchFamily="34" charset="-120"/>
              <a:cs typeface="Calibri"/>
            </a:endParaRPr>
          </a:p>
          <a:p>
            <a:pPr marL="0" indent="0">
              <a:buNone/>
            </a:pPr>
            <a:endParaRPr kumimoji="0" lang="en-US" altLang="zh-TW" sz="3200" b="1" dirty="0" smtClean="0">
              <a:solidFill>
                <a:srgbClr val="FF0000"/>
              </a:solidFill>
              <a:latin typeface="Calibri" pitchFamily="34" charset="0"/>
              <a:ea typeface="微軟正黑體" pitchFamily="34" charset="-120"/>
              <a:cs typeface="Calibri"/>
            </a:endParaRPr>
          </a:p>
          <a:p>
            <a:pPr marL="0" indent="0">
              <a:buNone/>
            </a:pPr>
            <a:r>
              <a:rPr kumimoji="0" lang="zh-TW" altLang="en-US" sz="3200" b="1" dirty="0" smtClean="0">
                <a:solidFill>
                  <a:srgbClr val="FF0000"/>
                </a:solidFill>
                <a:latin typeface="Calibri" pitchFamily="34" charset="0"/>
                <a:ea typeface="微軟正黑體" pitchFamily="34" charset="-120"/>
                <a:cs typeface="Calibri"/>
              </a:rPr>
              <a:t>請</a:t>
            </a:r>
            <a:r>
              <a:rPr kumimoji="0" lang="zh-TW" altLang="en-US" sz="3200" b="1" dirty="0">
                <a:solidFill>
                  <a:srgbClr val="FF0000"/>
                </a:solidFill>
                <a:latin typeface="Calibri" pitchFamily="34" charset="0"/>
                <a:ea typeface="微軟正黑體" pitchFamily="34" charset="-120"/>
                <a:cs typeface="Calibri"/>
              </a:rPr>
              <a:t>及早申請</a:t>
            </a:r>
            <a:endParaRPr lang="en-US" dirty="0">
              <a:latin typeface="Calibri" pitchFamily="34" charset="0"/>
              <a:ea typeface="微軟正黑體" pitchFamily="34" charset="-120"/>
              <a:cs typeface="Calibri"/>
            </a:endParaRPr>
          </a:p>
        </p:txBody>
      </p:sp>
      <p:sp>
        <p:nvSpPr>
          <p:cNvPr id="4" name="Slide Number Placeholder 3"/>
          <p:cNvSpPr>
            <a:spLocks noGrp="1"/>
          </p:cNvSpPr>
          <p:nvPr>
            <p:ph type="sldNum" sz="quarter" idx="12"/>
          </p:nvPr>
        </p:nvSpPr>
        <p:spPr/>
        <p:txBody>
          <a:bodyPr/>
          <a:lstStyle/>
          <a:p>
            <a:pPr>
              <a:defRPr/>
            </a:pPr>
            <a:fld id="{3EAC2CDC-1B40-434C-AC47-33F4E39A8A0E}" type="slidenum">
              <a:rPr lang="en-US" altLang="zh-TW" smtClean="0"/>
              <a:pPr>
                <a:defRPr/>
              </a:pPr>
              <a:t>7</a:t>
            </a:fld>
            <a:endParaRPr lang="en-US" altLang="zh-TW"/>
          </a:p>
        </p:txBody>
      </p:sp>
    </p:spTree>
    <p:extLst>
      <p:ext uri="{BB962C8B-B14F-4D97-AF65-F5344CB8AC3E}">
        <p14:creationId xmlns:p14="http://schemas.microsoft.com/office/powerpoint/2010/main" val="3171981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58490"/>
          </a:xfrm>
        </p:spPr>
        <p:txBody>
          <a:bodyPr/>
          <a:lstStyle/>
          <a:p>
            <a:r>
              <a:rPr lang="zh-TW" altLang="en-US" sz="4000" dirty="0">
                <a:latin typeface="標楷體" pitchFamily="65" charset="-120"/>
                <a:ea typeface="標楷體" pitchFamily="65" charset="-120"/>
                <a:cs typeface="BiauKai"/>
              </a:rPr>
              <a:t>面談</a:t>
            </a:r>
            <a:r>
              <a:rPr lang="zh-TW" altLang="en-US" sz="4000" dirty="0" smtClean="0">
                <a:latin typeface="標楷體" pitchFamily="65" charset="-120"/>
                <a:ea typeface="標楷體" pitchFamily="65" charset="-120"/>
                <a:cs typeface="BiauKai"/>
              </a:rPr>
              <a:t>所需文件</a:t>
            </a:r>
            <a:endParaRPr lang="en-US" sz="4000" dirty="0">
              <a:latin typeface="標楷體" pitchFamily="65" charset="-120"/>
              <a:ea typeface="標楷體" pitchFamily="65" charset="-120"/>
              <a:cs typeface="BiauKai"/>
            </a:endParaRPr>
          </a:p>
        </p:txBody>
      </p:sp>
      <p:sp>
        <p:nvSpPr>
          <p:cNvPr id="3" name="Content Placeholder 2"/>
          <p:cNvSpPr>
            <a:spLocks noGrp="1"/>
          </p:cNvSpPr>
          <p:nvPr>
            <p:ph idx="1"/>
          </p:nvPr>
        </p:nvSpPr>
        <p:spPr>
          <a:xfrm>
            <a:off x="457200" y="1262062"/>
            <a:ext cx="8229600" cy="4950097"/>
          </a:xfrm>
        </p:spPr>
        <p:txBody>
          <a:bodyPr/>
          <a:lstStyle/>
          <a:p>
            <a:r>
              <a:rPr lang="en-US" altLang="zh-TW" dirty="0" smtClean="0">
                <a:latin typeface="Calibri" pitchFamily="34" charset="0"/>
                <a:ea typeface="微軟正黑體" pitchFamily="34" charset="-120"/>
                <a:cs typeface="Calibri"/>
              </a:rPr>
              <a:t>DS-160</a:t>
            </a:r>
            <a:r>
              <a:rPr lang="zh-TW" altLang="en-US" dirty="0" smtClean="0">
                <a:latin typeface="Calibri" pitchFamily="34" charset="0"/>
                <a:ea typeface="微軟正黑體" pitchFamily="34" charset="-120"/>
                <a:cs typeface="Calibri"/>
              </a:rPr>
              <a:t>確認單</a:t>
            </a:r>
            <a:endParaRPr lang="en-US" altLang="zh-TW" dirty="0" smtClean="0">
              <a:latin typeface="Calibri" pitchFamily="34" charset="0"/>
              <a:ea typeface="微軟正黑體" pitchFamily="34" charset="-120"/>
              <a:cs typeface="Calibri"/>
            </a:endParaRPr>
          </a:p>
          <a:p>
            <a:r>
              <a:rPr lang="zh-TW" altLang="en-US" dirty="0">
                <a:latin typeface="Calibri" pitchFamily="34" charset="0"/>
                <a:ea typeface="微軟正黑體" pitchFamily="34" charset="-120"/>
                <a:cs typeface="Calibri"/>
              </a:rPr>
              <a:t>面談</a:t>
            </a:r>
            <a:r>
              <a:rPr lang="zh-TW" altLang="en-US" dirty="0" smtClean="0">
                <a:latin typeface="Calibri" pitchFamily="34" charset="0"/>
                <a:ea typeface="微軟正黑體" pitchFamily="34" charset="-120"/>
                <a:cs typeface="Calibri"/>
              </a:rPr>
              <a:t>預約確認單</a:t>
            </a:r>
            <a:endParaRPr lang="en-US" altLang="zh-TW" dirty="0" smtClean="0">
              <a:latin typeface="Calibri" pitchFamily="34" charset="0"/>
              <a:ea typeface="微軟正黑體" pitchFamily="34" charset="-120"/>
              <a:cs typeface="Calibri"/>
            </a:endParaRPr>
          </a:p>
          <a:p>
            <a:r>
              <a:rPr lang="zh-TW" altLang="en-US" dirty="0" smtClean="0">
                <a:latin typeface="Calibri" pitchFamily="34" charset="0"/>
                <a:ea typeface="微軟正黑體" pitchFamily="34" charset="-120"/>
                <a:cs typeface="Calibri"/>
              </a:rPr>
              <a:t>繳費收據</a:t>
            </a:r>
            <a:r>
              <a:rPr lang="en-US" altLang="zh-TW" dirty="0" smtClean="0">
                <a:latin typeface="Calibri" pitchFamily="34" charset="0"/>
                <a:ea typeface="微軟正黑體" pitchFamily="34" charset="-120"/>
                <a:cs typeface="Calibri"/>
              </a:rPr>
              <a:t>(</a:t>
            </a:r>
            <a:r>
              <a:rPr lang="zh-TW" altLang="en-US" dirty="0" smtClean="0">
                <a:latin typeface="Calibri" pitchFamily="34" charset="0"/>
                <a:ea typeface="微軟正黑體" pitchFamily="34" charset="-120"/>
                <a:cs typeface="Calibri"/>
              </a:rPr>
              <a:t>美簽</a:t>
            </a:r>
            <a:r>
              <a:rPr lang="en-US" altLang="zh-TW" dirty="0" smtClean="0">
                <a:latin typeface="Calibri" pitchFamily="34" charset="0"/>
                <a:ea typeface="微軟正黑體" pitchFamily="34" charset="-120"/>
                <a:cs typeface="Calibri"/>
              </a:rPr>
              <a:t>NT$4800</a:t>
            </a:r>
            <a:r>
              <a:rPr lang="zh-TW" altLang="en-US" dirty="0" smtClean="0">
                <a:latin typeface="Calibri" pitchFamily="34" charset="0"/>
                <a:ea typeface="微軟正黑體" pitchFamily="34" charset="-120"/>
                <a:cs typeface="Calibri"/>
              </a:rPr>
              <a:t>及源訊</a:t>
            </a:r>
            <a:r>
              <a:rPr lang="en-US" altLang="zh-TW" dirty="0" smtClean="0">
                <a:latin typeface="Calibri" pitchFamily="34" charset="0"/>
                <a:ea typeface="微軟正黑體" pitchFamily="34" charset="-120"/>
                <a:cs typeface="Calibri"/>
              </a:rPr>
              <a:t>NT$390)</a:t>
            </a:r>
          </a:p>
          <a:p>
            <a:r>
              <a:rPr lang="zh-TW" altLang="en-US" dirty="0" smtClean="0">
                <a:latin typeface="Calibri" pitchFamily="34" charset="0"/>
                <a:ea typeface="微軟正黑體" pitchFamily="34" charset="-120"/>
                <a:cs typeface="Calibri"/>
              </a:rPr>
              <a:t>一</a:t>
            </a:r>
            <a:r>
              <a:rPr lang="zh-TW" altLang="en-US" dirty="0">
                <a:latin typeface="Calibri" pitchFamily="34" charset="0"/>
                <a:ea typeface="微軟正黑體" pitchFamily="34" charset="-120"/>
                <a:cs typeface="Calibri"/>
              </a:rPr>
              <a:t>本效期比預定停留美國期間還多出六個月效期的</a:t>
            </a:r>
            <a:r>
              <a:rPr lang="zh-TW" altLang="en-US" dirty="0" smtClean="0">
                <a:latin typeface="Calibri" pitchFamily="34" charset="0"/>
                <a:ea typeface="微軟正黑體" pitchFamily="34" charset="-120"/>
                <a:cs typeface="Calibri"/>
              </a:rPr>
              <a:t>護照 </a:t>
            </a:r>
            <a:r>
              <a:rPr lang="en-US" altLang="zh-TW" dirty="0" smtClean="0">
                <a:latin typeface="Calibri" pitchFamily="34" charset="0"/>
                <a:ea typeface="微軟正黑體" pitchFamily="34" charset="-120"/>
                <a:cs typeface="Calibri"/>
              </a:rPr>
              <a:t>(</a:t>
            </a:r>
            <a:r>
              <a:rPr lang="zh-TW" altLang="en-US" dirty="0" smtClean="0">
                <a:latin typeface="Calibri" pitchFamily="34" charset="0"/>
                <a:ea typeface="微軟正黑體" pitchFamily="34" charset="-120"/>
                <a:cs typeface="Calibri"/>
              </a:rPr>
              <a:t>所有</a:t>
            </a:r>
            <a:r>
              <a:rPr lang="zh-TW" altLang="en-US" dirty="0">
                <a:latin typeface="Calibri" pitchFamily="34" charset="0"/>
                <a:ea typeface="微軟正黑體" pitchFamily="34" charset="-120"/>
                <a:cs typeface="Calibri"/>
              </a:rPr>
              <a:t>的舊</a:t>
            </a:r>
            <a:r>
              <a:rPr lang="zh-TW" altLang="en-US" dirty="0" smtClean="0">
                <a:latin typeface="Calibri" pitchFamily="34" charset="0"/>
                <a:ea typeface="微軟正黑體" pitchFamily="34" charset="-120"/>
                <a:cs typeface="Calibri"/>
              </a:rPr>
              <a:t>護照</a:t>
            </a:r>
            <a:r>
              <a:rPr lang="en-US" altLang="zh-TW" dirty="0" smtClean="0">
                <a:latin typeface="Calibri" pitchFamily="34" charset="0"/>
                <a:ea typeface="微軟正黑體" pitchFamily="34" charset="-120"/>
                <a:cs typeface="Calibri"/>
              </a:rPr>
              <a:t>)</a:t>
            </a:r>
          </a:p>
          <a:p>
            <a:r>
              <a:rPr lang="zh-TW" altLang="en-US" dirty="0">
                <a:latin typeface="Calibri" pitchFamily="34" charset="0"/>
                <a:ea typeface="微軟正黑體" pitchFamily="34" charset="-120"/>
                <a:cs typeface="Calibri"/>
              </a:rPr>
              <a:t>美簽規格六個月內大頭</a:t>
            </a:r>
            <a:r>
              <a:rPr lang="zh-TW" altLang="en-US" dirty="0" smtClean="0">
                <a:latin typeface="Calibri" pitchFamily="34" charset="0"/>
                <a:ea typeface="微軟正黑體" pitchFamily="34" charset="-120"/>
                <a:cs typeface="Calibri"/>
              </a:rPr>
              <a:t>照片</a:t>
            </a:r>
            <a:endParaRPr lang="en-US" altLang="zh-TW" dirty="0" smtClean="0">
              <a:latin typeface="Calibri" pitchFamily="34" charset="0"/>
              <a:ea typeface="微軟正黑體" pitchFamily="34" charset="-120"/>
              <a:cs typeface="Calibri"/>
            </a:endParaRPr>
          </a:p>
          <a:p>
            <a:r>
              <a:rPr kumimoji="0" lang="en-US" altLang="zh-TW" sz="3200" dirty="0" smtClean="0">
                <a:latin typeface="Calibri" pitchFamily="34" charset="0"/>
                <a:ea typeface="微軟正黑體" pitchFamily="34" charset="-120"/>
                <a:cs typeface="Calibri"/>
              </a:rPr>
              <a:t>I-20,</a:t>
            </a:r>
            <a:r>
              <a:rPr kumimoji="0" lang="en-US" altLang="zh-TW" sz="3200" dirty="0">
                <a:latin typeface="Calibri" pitchFamily="34" charset="0"/>
                <a:ea typeface="微軟正黑體" pitchFamily="34" charset="-120"/>
                <a:cs typeface="Calibri"/>
              </a:rPr>
              <a:t> </a:t>
            </a:r>
            <a:r>
              <a:rPr kumimoji="0" lang="en-US" altLang="zh-TW" sz="3200" dirty="0" smtClean="0">
                <a:latin typeface="Calibri" pitchFamily="34" charset="0"/>
                <a:ea typeface="微軟正黑體" pitchFamily="34" charset="-120"/>
                <a:cs typeface="Calibri"/>
              </a:rPr>
              <a:t>SEVIS-I901</a:t>
            </a:r>
            <a:r>
              <a:rPr kumimoji="0" lang="zh-TW" altLang="en-US" sz="3200" dirty="0" smtClean="0">
                <a:latin typeface="Calibri" pitchFamily="34" charset="0"/>
                <a:ea typeface="微軟正黑體" pitchFamily="34" charset="-120"/>
                <a:cs typeface="Calibri"/>
              </a:rPr>
              <a:t>收據</a:t>
            </a:r>
            <a:r>
              <a:rPr kumimoji="0" lang="en-US" altLang="zh-TW" sz="3200" dirty="0" smtClean="0">
                <a:latin typeface="Calibri" pitchFamily="34" charset="0"/>
                <a:ea typeface="微軟正黑體" pitchFamily="34" charset="-120"/>
                <a:cs typeface="Calibri"/>
              </a:rPr>
              <a:t>,</a:t>
            </a:r>
            <a:r>
              <a:rPr kumimoji="0" lang="zh-TW" altLang="en-US" sz="3200" dirty="0">
                <a:latin typeface="Calibri" pitchFamily="34" charset="0"/>
                <a:ea typeface="微軟正黑體" pitchFamily="34" charset="-120"/>
                <a:cs typeface="Calibri"/>
              </a:rPr>
              <a:t>財力證明</a:t>
            </a:r>
            <a:r>
              <a:rPr kumimoji="0" lang="en-US" altLang="zh-TW" sz="3200" dirty="0">
                <a:latin typeface="Calibri" pitchFamily="34" charset="0"/>
                <a:ea typeface="微軟正黑體" pitchFamily="34" charset="-120"/>
                <a:cs typeface="Calibri"/>
              </a:rPr>
              <a:t>,</a:t>
            </a:r>
            <a:r>
              <a:rPr lang="zh-TW" altLang="en-US" sz="3200" dirty="0">
                <a:latin typeface="Calibri" pitchFamily="34" charset="0"/>
                <a:ea typeface="微軟正黑體" pitchFamily="34" charset="-120"/>
                <a:cs typeface="Calibri"/>
              </a:rPr>
              <a:t>戶籍謄本</a:t>
            </a:r>
            <a:endParaRPr lang="en-US" altLang="zh-TW" sz="3200" dirty="0">
              <a:latin typeface="Calibri" pitchFamily="34" charset="0"/>
              <a:ea typeface="微軟正黑體" pitchFamily="34" charset="-120"/>
              <a:cs typeface="Calibri"/>
            </a:endParaRPr>
          </a:p>
          <a:p>
            <a:r>
              <a:rPr kumimoji="0" lang="zh-TW" altLang="en-US" sz="3200" dirty="0" smtClean="0">
                <a:latin typeface="Calibri" pitchFamily="34" charset="0"/>
                <a:ea typeface="微軟正黑體" pitchFamily="34" charset="-120"/>
                <a:cs typeface="Calibri"/>
              </a:rPr>
              <a:t>畢業證書</a:t>
            </a:r>
            <a:r>
              <a:rPr kumimoji="0" lang="en-US" altLang="zh-TW" sz="3200" dirty="0" smtClean="0">
                <a:latin typeface="Calibri" pitchFamily="34" charset="0"/>
                <a:ea typeface="微軟正黑體" pitchFamily="34" charset="-120"/>
                <a:cs typeface="Calibri"/>
              </a:rPr>
              <a:t>, (</a:t>
            </a:r>
            <a:r>
              <a:rPr kumimoji="0" lang="en-US" altLang="zh-TW" sz="3200" dirty="0">
                <a:latin typeface="Calibri" pitchFamily="34" charset="0"/>
                <a:ea typeface="微軟正黑體" pitchFamily="34" charset="-120"/>
                <a:cs typeface="Calibri"/>
              </a:rPr>
              <a:t>GRE / TOEFL/</a:t>
            </a:r>
            <a:r>
              <a:rPr kumimoji="0" lang="zh-TW" altLang="en-US" sz="3200" dirty="0">
                <a:latin typeface="Calibri" pitchFamily="34" charset="0"/>
                <a:ea typeface="微軟正黑體" pitchFamily="34" charset="-120"/>
                <a:cs typeface="Calibri"/>
              </a:rPr>
              <a:t>大學</a:t>
            </a:r>
            <a:r>
              <a:rPr kumimoji="0" lang="en-US" altLang="zh-TW" sz="3200" dirty="0">
                <a:latin typeface="Calibri" pitchFamily="34" charset="0"/>
                <a:ea typeface="微軟正黑體" pitchFamily="34" charset="-120"/>
                <a:cs typeface="Calibri"/>
              </a:rPr>
              <a:t>)</a:t>
            </a:r>
            <a:r>
              <a:rPr kumimoji="0" lang="zh-TW" altLang="en-US" sz="3200" dirty="0" smtClean="0">
                <a:latin typeface="Calibri" pitchFamily="34" charset="0"/>
                <a:ea typeface="微軟正黑體" pitchFamily="34" charset="-120"/>
                <a:cs typeface="Calibri"/>
              </a:rPr>
              <a:t>成績單</a:t>
            </a:r>
            <a:endParaRPr lang="en-US" dirty="0">
              <a:latin typeface="Calibri" pitchFamily="34" charset="0"/>
              <a:ea typeface="微軟正黑體" pitchFamily="34" charset="-120"/>
              <a:cs typeface="Calibri"/>
            </a:endParaRPr>
          </a:p>
        </p:txBody>
      </p:sp>
      <p:sp>
        <p:nvSpPr>
          <p:cNvPr id="4" name="Slide Number Placeholder 3"/>
          <p:cNvSpPr>
            <a:spLocks noGrp="1"/>
          </p:cNvSpPr>
          <p:nvPr>
            <p:ph type="sldNum" sz="quarter" idx="12"/>
          </p:nvPr>
        </p:nvSpPr>
        <p:spPr/>
        <p:txBody>
          <a:bodyPr/>
          <a:lstStyle/>
          <a:p>
            <a:pPr>
              <a:defRPr/>
            </a:pPr>
            <a:fld id="{3EAC2CDC-1B40-434C-AC47-33F4E39A8A0E}" type="slidenum">
              <a:rPr lang="en-US" altLang="zh-TW" smtClean="0"/>
              <a:pPr>
                <a:defRPr/>
              </a:pPr>
              <a:t>8</a:t>
            </a:fld>
            <a:endParaRPr lang="en-US" altLang="zh-TW" dirty="0"/>
          </a:p>
        </p:txBody>
      </p:sp>
    </p:spTree>
    <p:extLst>
      <p:ext uri="{BB962C8B-B14F-4D97-AF65-F5344CB8AC3E}">
        <p14:creationId xmlns:p14="http://schemas.microsoft.com/office/powerpoint/2010/main" val="40078458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67544" y="116632"/>
            <a:ext cx="7543800" cy="936203"/>
          </a:xfrm>
        </p:spPr>
        <p:txBody>
          <a:bodyPr/>
          <a:lstStyle/>
          <a:p>
            <a:pPr eaLnBrk="1" hangingPunct="1"/>
            <a:r>
              <a:rPr lang="zh-TW" altLang="en-US" sz="4000" dirty="0" smtClean="0">
                <a:latin typeface="標楷體" pitchFamily="65" charset="-120"/>
                <a:ea typeface="標楷體" pitchFamily="65" charset="-120"/>
              </a:rPr>
              <a:t>行前準備</a:t>
            </a:r>
          </a:p>
        </p:txBody>
      </p:sp>
      <p:sp>
        <p:nvSpPr>
          <p:cNvPr id="21506" name="Rectangle 4"/>
          <p:cNvSpPr>
            <a:spLocks noGrp="1" noChangeArrowheads="1"/>
          </p:cNvSpPr>
          <p:nvPr>
            <p:ph type="body" idx="1"/>
          </p:nvPr>
        </p:nvSpPr>
        <p:spPr>
          <a:xfrm>
            <a:off x="467544" y="1346081"/>
            <a:ext cx="8229600" cy="5111750"/>
          </a:xfrm>
        </p:spPr>
        <p:txBody>
          <a:bodyPr/>
          <a:lstStyle/>
          <a:p>
            <a:pPr marL="447675" indent="-447675" eaLnBrk="1" hangingPunct="1"/>
            <a:r>
              <a:rPr lang="zh-TW" altLang="en-US" sz="2800" dirty="0" smtClean="0">
                <a:latin typeface="Calibri" pitchFamily="34" charset="0"/>
                <a:ea typeface="微軟正黑體" pitchFamily="34" charset="-120"/>
              </a:rPr>
              <a:t>機票</a:t>
            </a:r>
            <a:r>
              <a:rPr lang="en-US" altLang="zh-TW" sz="2800" dirty="0" smtClean="0">
                <a:latin typeface="Calibri" pitchFamily="34" charset="0"/>
                <a:ea typeface="微軟正黑體" pitchFamily="34" charset="-120"/>
              </a:rPr>
              <a:t>: Indianapolis (IND) </a:t>
            </a:r>
            <a:endParaRPr lang="en-US" altLang="zh-TW" sz="2800" dirty="0" smtClean="0">
              <a:solidFill>
                <a:srgbClr val="FF0000"/>
              </a:solidFill>
              <a:latin typeface="Calibri" pitchFamily="34" charset="0"/>
              <a:ea typeface="微軟正黑體" pitchFamily="34" charset="-120"/>
            </a:endParaRPr>
          </a:p>
          <a:p>
            <a:pPr marL="0" indent="0" eaLnBrk="1" hangingPunct="1">
              <a:buNone/>
            </a:pPr>
            <a:r>
              <a:rPr lang="zh-TW" altLang="en-US" sz="2800" dirty="0">
                <a:latin typeface="Calibri" pitchFamily="34" charset="0"/>
                <a:ea typeface="微軟正黑體" pitchFamily="34" charset="-120"/>
              </a:rPr>
              <a:t> </a:t>
            </a:r>
            <a:r>
              <a:rPr lang="zh-TW" altLang="en-US" sz="2800" dirty="0" smtClean="0">
                <a:latin typeface="Calibri" pitchFamily="34" charset="0"/>
                <a:ea typeface="微軟正黑體" pitchFamily="34" charset="-120"/>
              </a:rPr>
              <a:t>                </a:t>
            </a:r>
            <a:r>
              <a:rPr lang="en-US" altLang="zh-TW" sz="2800" dirty="0" smtClean="0">
                <a:latin typeface="Calibri" pitchFamily="34" charset="0"/>
                <a:ea typeface="微軟正黑體" pitchFamily="34" charset="-120"/>
              </a:rPr>
              <a:t>or O'Hare (ORD)/3hr.</a:t>
            </a:r>
          </a:p>
          <a:p>
            <a:pPr marL="447675" indent="-447675" eaLnBrk="1" hangingPunct="1"/>
            <a:r>
              <a:rPr lang="zh-TW" altLang="en-US" sz="2800" dirty="0" smtClean="0">
                <a:latin typeface="Calibri" pitchFamily="34" charset="0"/>
                <a:ea typeface="微軟正黑體" pitchFamily="34" charset="-120"/>
              </a:rPr>
              <a:t>行李重量上限</a:t>
            </a:r>
            <a:r>
              <a:rPr lang="en-US" altLang="zh-TW" sz="2800" dirty="0" smtClean="0">
                <a:latin typeface="Calibri" pitchFamily="34" charset="0"/>
                <a:ea typeface="微軟正黑體" pitchFamily="34" charset="-120"/>
              </a:rPr>
              <a:t>:</a:t>
            </a:r>
          </a:p>
          <a:p>
            <a:pPr marL="889000" lvl="1" indent="-439738" eaLnBrk="1" hangingPunct="1"/>
            <a:r>
              <a:rPr lang="en-US" altLang="zh-TW" sz="2800" dirty="0" smtClean="0">
                <a:latin typeface="Calibri" pitchFamily="34" charset="0"/>
                <a:ea typeface="微軟正黑體" pitchFamily="34" charset="-120"/>
              </a:rPr>
              <a:t>Size</a:t>
            </a:r>
          </a:p>
          <a:p>
            <a:pPr marL="889000" lvl="1" indent="-439738" eaLnBrk="1" hangingPunct="1"/>
            <a:r>
              <a:rPr lang="en-US" altLang="zh-TW" sz="2800" dirty="0" smtClean="0">
                <a:latin typeface="Calibri" pitchFamily="34" charset="0"/>
                <a:ea typeface="微軟正黑體" pitchFamily="34" charset="-120"/>
              </a:rPr>
              <a:t>Carry-on: </a:t>
            </a:r>
            <a:r>
              <a:rPr lang="zh-TW" altLang="en-US" sz="2800" dirty="0" smtClean="0">
                <a:latin typeface="Calibri" pitchFamily="34" charset="0"/>
                <a:ea typeface="微軟正黑體" pitchFamily="34" charset="-120"/>
              </a:rPr>
              <a:t>液體</a:t>
            </a:r>
          </a:p>
          <a:p>
            <a:pPr marL="889000" lvl="1" indent="-439738" eaLnBrk="1" hangingPunct="1"/>
            <a:r>
              <a:rPr lang="en-US" altLang="zh-TW" sz="2800" dirty="0" smtClean="0">
                <a:latin typeface="Calibri" pitchFamily="34" charset="0"/>
                <a:ea typeface="微軟正黑體" pitchFamily="34" charset="-120"/>
              </a:rPr>
              <a:t>Check-in:</a:t>
            </a:r>
          </a:p>
          <a:p>
            <a:pPr marL="1293813" lvl="2" indent="-403225" eaLnBrk="1" hangingPunct="1"/>
            <a:r>
              <a:rPr lang="zh-TW" altLang="en-US" sz="2800" dirty="0" smtClean="0">
                <a:latin typeface="Calibri" pitchFamily="34" charset="0"/>
                <a:ea typeface="微軟正黑體" pitchFamily="34" charset="-120"/>
              </a:rPr>
              <a:t>美籍航空</a:t>
            </a:r>
            <a:r>
              <a:rPr lang="en-US" altLang="zh-TW" sz="2800" dirty="0" smtClean="0">
                <a:latin typeface="Calibri" pitchFamily="34" charset="0"/>
                <a:ea typeface="微軟正黑體" pitchFamily="34" charset="-120"/>
              </a:rPr>
              <a:t>, </a:t>
            </a:r>
            <a:r>
              <a:rPr lang="zh-TW" altLang="en-US" sz="2800" dirty="0" smtClean="0">
                <a:latin typeface="Calibri" pitchFamily="34" charset="0"/>
                <a:ea typeface="微軟正黑體" pitchFamily="34" charset="-120"/>
              </a:rPr>
              <a:t>華航</a:t>
            </a:r>
            <a:r>
              <a:rPr lang="en-US" altLang="zh-TW" sz="2800" dirty="0" smtClean="0">
                <a:latin typeface="Calibri" pitchFamily="34" charset="0"/>
                <a:ea typeface="微軟正黑體" pitchFamily="34" charset="-120"/>
              </a:rPr>
              <a:t>,</a:t>
            </a:r>
            <a:r>
              <a:rPr lang="zh-TW" altLang="en-US" sz="2800" dirty="0" smtClean="0">
                <a:latin typeface="Calibri" pitchFamily="34" charset="0"/>
                <a:ea typeface="微軟正黑體" pitchFamily="34" charset="-120"/>
              </a:rPr>
              <a:t>長榮</a:t>
            </a:r>
            <a:r>
              <a:rPr lang="en-US" altLang="zh-TW" sz="2800" dirty="0" smtClean="0">
                <a:latin typeface="Calibri" pitchFamily="34" charset="0"/>
                <a:ea typeface="微軟正黑體" pitchFamily="34" charset="-120"/>
              </a:rPr>
              <a:t>,</a:t>
            </a:r>
            <a:r>
              <a:rPr lang="zh-TW" altLang="en-US" sz="2800" dirty="0" smtClean="0">
                <a:latin typeface="Calibri" pitchFamily="34" charset="0"/>
                <a:ea typeface="微軟正黑體" pitchFamily="34" charset="-120"/>
              </a:rPr>
              <a:t>國泰</a:t>
            </a:r>
            <a:r>
              <a:rPr lang="en-US" altLang="zh-TW" sz="2800" dirty="0" smtClean="0">
                <a:latin typeface="Calibri" pitchFamily="34" charset="0"/>
                <a:ea typeface="微軟正黑體" pitchFamily="34" charset="-120"/>
              </a:rPr>
              <a:t>50lb (~23Kg)</a:t>
            </a:r>
          </a:p>
          <a:p>
            <a:pPr marL="1293813" lvl="2" indent="-403225" eaLnBrk="1" hangingPunct="1"/>
            <a:r>
              <a:rPr lang="zh-TW" altLang="en-US" sz="2800" dirty="0" smtClean="0">
                <a:latin typeface="Calibri" pitchFamily="34" charset="0"/>
                <a:ea typeface="微軟正黑體" pitchFamily="34" charset="-120"/>
              </a:rPr>
              <a:t>進美國的第一關要重新</a:t>
            </a:r>
            <a:r>
              <a:rPr lang="en-US" altLang="zh-TW" sz="2800" dirty="0" smtClean="0">
                <a:latin typeface="Calibri" pitchFamily="34" charset="0"/>
                <a:ea typeface="微軟正黑體" pitchFamily="34" charset="-120"/>
              </a:rPr>
              <a:t>Check in</a:t>
            </a:r>
            <a:r>
              <a:rPr lang="zh-TW" altLang="en-US" sz="2800" dirty="0" smtClean="0">
                <a:latin typeface="Calibri" pitchFamily="34" charset="0"/>
                <a:ea typeface="微軟正黑體" pitchFamily="34" charset="-120"/>
              </a:rPr>
              <a:t>行李</a:t>
            </a:r>
          </a:p>
          <a:p>
            <a:pPr marL="447675" indent="-447675" eaLnBrk="1" hangingPunct="1"/>
            <a:r>
              <a:rPr lang="zh-TW" altLang="en-US" sz="2800" dirty="0" smtClean="0">
                <a:latin typeface="Calibri" pitchFamily="34" charset="0"/>
                <a:ea typeface="微軟正黑體" pitchFamily="34" charset="-120"/>
              </a:rPr>
              <a:t>郵寄行李</a:t>
            </a:r>
            <a:r>
              <a:rPr lang="en-US" altLang="zh-TW" sz="2800" dirty="0" smtClean="0">
                <a:latin typeface="Calibri" pitchFamily="34" charset="0"/>
                <a:ea typeface="微軟正黑體" pitchFamily="34" charset="-120"/>
              </a:rPr>
              <a:t>:</a:t>
            </a:r>
          </a:p>
          <a:p>
            <a:pPr marL="889000" lvl="1" indent="-439738" eaLnBrk="1" hangingPunct="1"/>
            <a:r>
              <a:rPr lang="zh-TW" altLang="en-US" sz="2800" dirty="0" smtClean="0">
                <a:latin typeface="Calibri" pitchFamily="34" charset="0"/>
                <a:ea typeface="微軟正黑體" pitchFamily="34" charset="-120"/>
              </a:rPr>
              <a:t>海陸聯運</a:t>
            </a:r>
            <a:r>
              <a:rPr lang="en-US" altLang="zh-TW" sz="2800" dirty="0" smtClean="0">
                <a:latin typeface="Calibri" pitchFamily="34" charset="0"/>
                <a:ea typeface="微軟正黑體" pitchFamily="34" charset="-120"/>
              </a:rPr>
              <a:t>, </a:t>
            </a:r>
            <a:r>
              <a:rPr lang="zh-TW" altLang="en-US" sz="2800" dirty="0" smtClean="0">
                <a:latin typeface="Calibri" pitchFamily="34" charset="0"/>
                <a:ea typeface="微軟正黑體" pitchFamily="34" charset="-120"/>
              </a:rPr>
              <a:t>陸空聯運</a:t>
            </a:r>
            <a:r>
              <a:rPr lang="en-US" altLang="zh-TW" sz="2800" dirty="0" smtClean="0">
                <a:latin typeface="Calibri" pitchFamily="34" charset="0"/>
                <a:ea typeface="微軟正黑體" pitchFamily="34" charset="-120"/>
              </a:rPr>
              <a:t>, </a:t>
            </a:r>
            <a:r>
              <a:rPr lang="zh-TW" altLang="en-US" sz="2800" dirty="0" smtClean="0">
                <a:latin typeface="Calibri" pitchFamily="34" charset="0"/>
                <a:ea typeface="微軟正黑體" pitchFamily="34" charset="-120"/>
              </a:rPr>
              <a:t>空運</a:t>
            </a:r>
            <a:r>
              <a:rPr lang="en-US" altLang="zh-TW" sz="2800" dirty="0" smtClean="0">
                <a:latin typeface="Calibri" pitchFamily="34" charset="0"/>
                <a:ea typeface="微軟正黑體" pitchFamily="34" charset="-120"/>
              </a:rPr>
              <a:t>…</a:t>
            </a:r>
          </a:p>
        </p:txBody>
      </p:sp>
      <p:grpSp>
        <p:nvGrpSpPr>
          <p:cNvPr id="21507" name="Group 5"/>
          <p:cNvGrpSpPr>
            <a:grpSpLocks/>
          </p:cNvGrpSpPr>
          <p:nvPr/>
        </p:nvGrpSpPr>
        <p:grpSpPr bwMode="auto">
          <a:xfrm>
            <a:off x="2981675" y="3442310"/>
            <a:ext cx="647700" cy="431800"/>
            <a:chOff x="2109" y="2205"/>
            <a:chExt cx="408" cy="272"/>
          </a:xfrm>
        </p:grpSpPr>
        <p:sp>
          <p:nvSpPr>
            <p:cNvPr id="21509" name="Line 6"/>
            <p:cNvSpPr>
              <a:spLocks noChangeShapeType="1"/>
            </p:cNvSpPr>
            <p:nvPr/>
          </p:nvSpPr>
          <p:spPr bwMode="auto">
            <a:xfrm flipH="1">
              <a:off x="2109" y="2205"/>
              <a:ext cx="408" cy="272"/>
            </a:xfrm>
            <a:prstGeom prst="line">
              <a:avLst/>
            </a:prstGeom>
            <a:noFill/>
            <a:ln w="15875">
              <a:solidFill>
                <a:srgbClr val="FF0000"/>
              </a:solidFill>
              <a:round/>
              <a:headEnd/>
              <a:tailEnd/>
            </a:ln>
          </p:spPr>
          <p:txBody>
            <a:bodyPr/>
            <a:lstStyle/>
            <a:p>
              <a:endParaRPr lang="zh-TW" altLang="en-US"/>
            </a:p>
          </p:txBody>
        </p:sp>
        <p:sp>
          <p:nvSpPr>
            <p:cNvPr id="21510" name="Line 7"/>
            <p:cNvSpPr>
              <a:spLocks noChangeShapeType="1"/>
            </p:cNvSpPr>
            <p:nvPr/>
          </p:nvSpPr>
          <p:spPr bwMode="auto">
            <a:xfrm>
              <a:off x="2109" y="2205"/>
              <a:ext cx="408" cy="227"/>
            </a:xfrm>
            <a:prstGeom prst="line">
              <a:avLst/>
            </a:prstGeom>
            <a:noFill/>
            <a:ln w="15875">
              <a:solidFill>
                <a:srgbClr val="FF0000"/>
              </a:solidFill>
              <a:round/>
              <a:headEnd/>
              <a:tailEnd/>
            </a:ln>
          </p:spPr>
          <p:txBody>
            <a:bodyPr/>
            <a:lstStyle/>
            <a:p>
              <a:endParaRPr lang="zh-TW" altLang="en-US"/>
            </a:p>
          </p:txBody>
        </p:sp>
      </p:grpSp>
      <p:sp>
        <p:nvSpPr>
          <p:cNvPr id="21508" name="Slide Number Placeholder 7"/>
          <p:cNvSpPr>
            <a:spLocks noGrp="1"/>
          </p:cNvSpPr>
          <p:nvPr>
            <p:ph type="sldNum" sz="quarter" idx="12"/>
          </p:nvPr>
        </p:nvSpPr>
        <p:spPr>
          <a:noFill/>
        </p:spPr>
        <p:txBody>
          <a:bodyPr/>
          <a:lstStyle/>
          <a:p>
            <a:fld id="{09D1C58E-F1E3-45E1-82F4-8640809322C1}" type="slidenum">
              <a:rPr lang="en-US" altLang="zh-TW" smtClean="0">
                <a:ea typeface="新細明體" charset="-120"/>
              </a:rPr>
              <a:pPr/>
              <a:t>9</a:t>
            </a:fld>
            <a:endParaRPr lang="en-US" altLang="zh-TW" dirty="0" smtClean="0">
              <a:ea typeface="新細明體" charset="-12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4268</TotalTime>
  <Words>2682</Words>
  <Application>Microsoft Macintosh PowerPoint</Application>
  <PresentationFormat>如螢幕大小 (4:3)</PresentationFormat>
  <Paragraphs>486</Paragraphs>
  <Slides>55</Slides>
  <Notes>42</Notes>
  <HiddenSlides>0</HiddenSlides>
  <MMClips>0</MMClips>
  <ScaleCrop>false</ScaleCrop>
  <HeadingPairs>
    <vt:vector size="4" baseType="variant">
      <vt:variant>
        <vt:lpstr>佈景主題</vt:lpstr>
      </vt:variant>
      <vt:variant>
        <vt:i4>1</vt:i4>
      </vt:variant>
      <vt:variant>
        <vt:lpstr>投影片標題</vt:lpstr>
      </vt:variant>
      <vt:variant>
        <vt:i4>55</vt:i4>
      </vt:variant>
    </vt:vector>
  </HeadingPairs>
  <TitlesOfParts>
    <vt:vector size="56" baseType="lpstr">
      <vt:lpstr>Network</vt:lpstr>
      <vt:lpstr>2013年普度大學 新生說明會</vt:lpstr>
      <vt:lpstr>Outline</vt:lpstr>
      <vt:lpstr>Introduction</vt:lpstr>
      <vt:lpstr>Purdue University, West Lafayette, IN</vt:lpstr>
      <vt:lpstr>環境與校園</vt:lpstr>
      <vt:lpstr>申請非移民簽證（包含F-1）</vt:lpstr>
      <vt:lpstr>行前準備- Visa</vt:lpstr>
      <vt:lpstr>面談所需文件</vt:lpstr>
      <vt:lpstr>行前準備</vt:lpstr>
      <vt:lpstr>美國海關出入境表 &amp; I-94 FORM </vt:lpstr>
      <vt:lpstr>美國海關出入境表 &amp; I-94 FORM </vt:lpstr>
      <vt:lpstr>PowerPoint 簡報</vt:lpstr>
      <vt:lpstr>PowerPoint 簡報</vt:lpstr>
      <vt:lpstr>其他注意事項:</vt:lpstr>
      <vt:lpstr>其他注意事項:</vt:lpstr>
      <vt:lpstr>開學前的準備</vt:lpstr>
      <vt:lpstr>開學前的準備—手機</vt:lpstr>
      <vt:lpstr>開學前的準備—考駕照</vt:lpstr>
      <vt:lpstr>開學前的準備— Bank Information</vt:lpstr>
      <vt:lpstr>Chase</vt:lpstr>
      <vt:lpstr>PowerPoint 簡報</vt:lpstr>
      <vt:lpstr>Outline</vt:lpstr>
      <vt:lpstr>Pick-up service</vt:lpstr>
      <vt:lpstr>Travel to Purdue</vt:lpstr>
      <vt:lpstr>選課</vt:lpstr>
      <vt:lpstr>myPurdue</vt:lpstr>
      <vt:lpstr>PowerPoint 簡報</vt:lpstr>
      <vt:lpstr>PowerPoint 簡報</vt:lpstr>
      <vt:lpstr>PowerPoint 簡報</vt:lpstr>
      <vt:lpstr>PowerPoint 簡報</vt:lpstr>
      <vt:lpstr>PowerPoint 簡報</vt:lpstr>
      <vt:lpstr>PowerPoint 簡報</vt:lpstr>
      <vt:lpstr>PowerPoint 簡報</vt:lpstr>
      <vt:lpstr>PowerPoint 簡報</vt:lpstr>
      <vt:lpstr>Outline</vt:lpstr>
      <vt:lpstr>On campus vs. Off campus</vt:lpstr>
      <vt:lpstr>Campus Housing — Purdue Village</vt:lpstr>
      <vt:lpstr>Purdue Village Rates</vt:lpstr>
      <vt:lpstr>Purdue Village (cont.)</vt:lpstr>
      <vt:lpstr>Other Conveniences</vt:lpstr>
      <vt:lpstr>On campus vs. Off campus</vt:lpstr>
      <vt:lpstr>Off Campus - Considerations</vt:lpstr>
      <vt:lpstr>Apartments</vt:lpstr>
      <vt:lpstr>Location</vt:lpstr>
      <vt:lpstr>Bus to Campus</vt:lpstr>
      <vt:lpstr>Options</vt:lpstr>
      <vt:lpstr>Notice</vt:lpstr>
      <vt:lpstr>Outline</vt:lpstr>
      <vt:lpstr>行李準備</vt:lpstr>
      <vt:lpstr>List of luggage—文件和錢</vt:lpstr>
      <vt:lpstr>List of luggage—衣物</vt:lpstr>
      <vt:lpstr>List of luggage —Sample List</vt:lpstr>
      <vt:lpstr>附註</vt:lpstr>
      <vt:lpstr>Outline</vt:lpstr>
      <vt:lpstr>分組討論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Nancy</dc:creator>
  <cp:lastModifiedBy>Kuo Henry</cp:lastModifiedBy>
  <cp:revision>514</cp:revision>
  <dcterms:created xsi:type="dcterms:W3CDTF">2008-04-10T15:53:00Z</dcterms:created>
  <dcterms:modified xsi:type="dcterms:W3CDTF">2013-06-03T02:26:16Z</dcterms:modified>
</cp:coreProperties>
</file>